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2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9" r:id="rId13"/>
    <p:sldId id="273" r:id="rId14"/>
    <p:sldId id="268" r:id="rId15"/>
    <p:sldId id="258" r:id="rId16"/>
    <p:sldId id="270" r:id="rId17"/>
    <p:sldId id="26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A4D5"/>
    <a:srgbClr val="302D42"/>
    <a:srgbClr val="59398A"/>
    <a:srgbClr val="8C9DE2"/>
    <a:srgbClr val="BDCCFF"/>
    <a:srgbClr val="F0E2F8"/>
    <a:srgbClr val="F9CB9C"/>
    <a:srgbClr val="B4A7D6"/>
    <a:srgbClr val="A4C2F4"/>
    <a:srgbClr val="EA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3AE2-0736-B066-1EF1-A7D15C96D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A0E02-DD3E-2071-AD71-C798AB4F4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FA63A-9FB7-7A55-C782-1F9D186BD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567E-7C47-4D5D-91BE-A0E11F50A66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9C13A-7D93-3AB4-1756-A004EE484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2E56E-B01B-1E17-48A3-825B6DE91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54DE-182A-43BF-9551-C30E17600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3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B9BAD-1F54-E678-50C0-4B21D902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4A14C8-2709-3204-618D-F837D2458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947B7-2CF4-96A0-B237-E913189F0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567E-7C47-4D5D-91BE-A0E11F50A66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70BEE-96E2-305D-3FDC-C2A6ABF4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06053-933C-02B3-05E4-A0B72C5B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54DE-182A-43BF-9551-C30E17600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5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DF7EDC-6BD5-D6FC-2B91-439903694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F94162-134E-F911-DA57-916256A35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AA6BB-2514-C6D3-6060-603BAF489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567E-7C47-4D5D-91BE-A0E11F50A66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5486E-3862-62FA-9C4F-EE303925D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A4EE9-7ABC-8A45-EA0D-B3F0D49AA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54DE-182A-43BF-9551-C30E17600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8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5A4E5-292E-F9EB-0652-52F66EEE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6E0DD-9669-3BC2-B890-40B33D17C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CD1AD-9045-99B1-3CBC-FEEF94A84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567E-7C47-4D5D-91BE-A0E11F50A66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61315-AFE4-B1BF-398B-4E8A92058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461B8-C02A-2F82-DE85-13B26E5CE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54DE-182A-43BF-9551-C30E17600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1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2A0AC-6C98-1C85-8414-C7C566B43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AD33D-10FF-1D2F-98B0-AE3101049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3F22A-3294-8968-7B01-F6EA0045A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567E-7C47-4D5D-91BE-A0E11F50A66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6128A-412D-2BBF-F69B-91026537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DB7F8-D0C4-0BE9-509A-A745F7EF0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54DE-182A-43BF-9551-C30E17600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5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8C8C2-BECA-B189-FEAD-BEE08D478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55320-4432-D035-29FE-81B549EAE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806B6-67F8-B964-5EE5-F39BBC4AD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7E55C-F224-2BA7-FE82-9E407CF50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567E-7C47-4D5D-91BE-A0E11F50A66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5601F-1816-9E8D-ADC6-433FC3245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AA084-1A17-44FA-C16A-F744445E2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54DE-182A-43BF-9551-C30E17600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5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DF809-C738-368F-BF29-65E64AD3E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3B2C5-C9B8-2C8A-355F-C384DDE65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C0B2D-784D-C02C-BA4D-2507E1789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BC950E-A8BD-5FC9-B5F9-91E74B3FE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E16443-C47A-0109-044D-070C8D077A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851377-F0EB-C511-C256-438E077A0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567E-7C47-4D5D-91BE-A0E11F50A66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AF88DF-3650-00E8-914B-FF288906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0C3D7-862E-E230-C3CB-CCE292BB4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54DE-182A-43BF-9551-C30E17600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4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4F4EE-4BCF-B00D-E32E-C7A33E2EB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B3C289-F8E8-36B5-6C95-BF8744F99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567E-7C47-4D5D-91BE-A0E11F50A66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6B273F-3858-FE69-1745-BC82978EB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218AA-5261-40E5-D0D7-CC5DA860C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54DE-182A-43BF-9551-C30E17600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0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F79579-0BB2-2BE1-99FE-4D7785A66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567E-7C47-4D5D-91BE-A0E11F50A66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CD02C3-7E10-77BF-3F17-068EEEF51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3B70D-579D-61DD-8AAD-C3508DF28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54DE-182A-43BF-9551-C30E17600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4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9115A-4556-2F90-9FF7-EC336CADA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727E6-AA8E-C799-155A-29596FDB8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D78F74-44FB-731E-E8A9-297C1A369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C2A86-4F57-2F30-A45B-673B49B25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567E-7C47-4D5D-91BE-A0E11F50A66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C5EAA-AAAB-F373-B287-470274A32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18C4C-64D3-E714-4351-8156A0202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54DE-182A-43BF-9551-C30E17600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4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AC0F1-56C1-5A5F-8832-42F4257D6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C3C4A4-4C2D-CECC-BAD2-9B625B0DE6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00BD9-3B83-1851-F81D-E453A0F57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24C84-1022-F278-79C4-86BA11F8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567E-7C47-4D5D-91BE-A0E11F50A66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9BBD5-4949-F911-862D-E3691D251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D463F-CB2D-A676-D6F8-226EDD8F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54DE-182A-43BF-9551-C30E17600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6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71AE37-E7F9-5FD6-6539-EA452544C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713E3-CA80-02BA-55A6-3982DACF7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5D001-96D3-0826-E258-97643BF33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9567E-7C47-4D5D-91BE-A0E11F50A66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D2496-3AD0-0BDC-6832-3C8BC0521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16112-DE0A-4E79-BB71-A5C08EEA6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754DE-182A-43BF-9551-C30E17600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0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hyperlink" Target="https://logodix.com/logos/21967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naceweb.org/career-readiness/competencies/career-readiness-defined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291B9-4C32-69DF-1178-5AA0CAE6B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063" y="732873"/>
            <a:ext cx="10964058" cy="2387600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rgbClr val="302D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Developing NAU’s First Science Communication Course for Undergraduate Students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7ACFB-0C90-8FB4-288A-7181BB595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063" y="3167510"/>
            <a:ext cx="9144000" cy="65571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800" dirty="0">
                <a:solidFill>
                  <a:srgbClr val="59398A"/>
                </a:solidFill>
              </a:rPr>
              <a:t>2024 NASA Space Grant Symposium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D57FDA-EEE2-6306-ED4D-C3AE95BB6D95}"/>
              </a:ext>
            </a:extLst>
          </p:cNvPr>
          <p:cNvSpPr txBox="1"/>
          <p:nvPr/>
        </p:nvSpPr>
        <p:spPr>
          <a:xfrm>
            <a:off x="636063" y="3730225"/>
            <a:ext cx="5623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302D42"/>
                </a:solidFill>
              </a:rPr>
              <a:t>Kayla Blair and Dr. Lisa Chien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D6CD78-902C-9992-9929-8091205DF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966" y="5436968"/>
            <a:ext cx="28575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logo with a red and white circle&#10;&#10;Description automatically generated">
            <a:extLst>
              <a:ext uri="{FF2B5EF4-FFF2-40B4-BE49-F238E27FC236}">
                <a16:creationId xmlns:a16="http://schemas.microsoft.com/office/drawing/2014/main" id="{B5E95BE4-F662-D336-45D4-815E988D5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6063" y="4635284"/>
            <a:ext cx="1761187" cy="1497009"/>
          </a:xfrm>
          <a:prstGeom prst="rect">
            <a:avLst/>
          </a:prstGeom>
        </p:spPr>
      </p:pic>
      <p:pic>
        <p:nvPicPr>
          <p:cNvPr id="8" name="Picture 7" descr="A logo of a cactus and mountains&#10;&#10;Description automatically generated">
            <a:extLst>
              <a:ext uri="{FF2B5EF4-FFF2-40B4-BE49-F238E27FC236}">
                <a16:creationId xmlns:a16="http://schemas.microsoft.com/office/drawing/2014/main" id="{36DB358E-515B-8C38-71D0-A79A5A05BD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82" y="4635284"/>
            <a:ext cx="1175939" cy="156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56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2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968F6D-2A6C-0E12-EC7F-D72150726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53577-11BA-B30C-0AA8-DB2F4F9D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83" y="681037"/>
            <a:ext cx="10973843" cy="6119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302D42"/>
                </a:solidFill>
                <a:latin typeface="+mn-lt"/>
              </a:rPr>
              <a:t>Oral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07CFF-5DB3-9AE7-BA79-6D96C028C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783" y="1590805"/>
            <a:ext cx="5515626" cy="45861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500" dirty="0">
                <a:solidFill>
                  <a:srgbClr val="59398A"/>
                </a:solidFill>
              </a:rPr>
              <a:t>Assignments</a:t>
            </a:r>
          </a:p>
          <a:p>
            <a:r>
              <a:rPr lang="en-US" sz="2200" dirty="0">
                <a:solidFill>
                  <a:srgbClr val="302D42"/>
                </a:solidFill>
              </a:rPr>
              <a:t>Elevator Speech</a:t>
            </a:r>
          </a:p>
          <a:p>
            <a:r>
              <a:rPr lang="en-US" sz="2200" dirty="0">
                <a:solidFill>
                  <a:srgbClr val="302D42"/>
                </a:solidFill>
              </a:rPr>
              <a:t>3-5 Minute Presentation</a:t>
            </a:r>
          </a:p>
          <a:p>
            <a:r>
              <a:rPr lang="en-US" sz="2200" dirty="0">
                <a:solidFill>
                  <a:srgbClr val="302D42"/>
                </a:solidFill>
              </a:rPr>
              <a:t>In Class Debate</a:t>
            </a:r>
          </a:p>
          <a:p>
            <a:r>
              <a:rPr lang="en-US" sz="2200" dirty="0">
                <a:solidFill>
                  <a:srgbClr val="302D42"/>
                </a:solidFill>
              </a:rPr>
              <a:t>Interview with an Astronomy Faculty Member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59398A"/>
                </a:solidFill>
              </a:rPr>
              <a:t>Student Feedback</a:t>
            </a:r>
          </a:p>
          <a:p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“good exercise on organizing thoughts and staying composed in front of others”</a:t>
            </a:r>
          </a:p>
          <a:p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“I actually feel like I'm getting better at speaking in front of groups!”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59398A"/>
                </a:solidFill>
              </a:rPr>
              <a:t>Overall Thoughts</a:t>
            </a:r>
          </a:p>
          <a:p>
            <a:r>
              <a:rPr lang="en-US" sz="2200" dirty="0">
                <a:solidFill>
                  <a:srgbClr val="302D42"/>
                </a:solidFill>
              </a:rPr>
              <a:t>Students struggled more with these assignments</a:t>
            </a:r>
          </a:p>
          <a:p>
            <a:r>
              <a:rPr lang="en-US" sz="2200" dirty="0">
                <a:solidFill>
                  <a:srgbClr val="302D42"/>
                </a:solidFill>
              </a:rPr>
              <a:t>Seemed to be beneficial as a practice space</a:t>
            </a:r>
          </a:p>
          <a:p>
            <a:endParaRPr lang="en-US" sz="2200" dirty="0">
              <a:solidFill>
                <a:srgbClr val="302D4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59398A"/>
              </a:solidFill>
            </a:endParaRPr>
          </a:p>
        </p:txBody>
      </p:sp>
      <p:pic>
        <p:nvPicPr>
          <p:cNvPr id="5" name="Picture 4" descr="A logo of a cactus and mountains&#10;&#10;Description automatically generated">
            <a:extLst>
              <a:ext uri="{FF2B5EF4-FFF2-40B4-BE49-F238E27FC236}">
                <a16:creationId xmlns:a16="http://schemas.microsoft.com/office/drawing/2014/main" id="{7845DC6D-7B45-9C17-A85F-51854E89D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242" y="5743910"/>
            <a:ext cx="648768" cy="8661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DBE052-E141-6ED3-F96D-9FB4D892DC8C}"/>
              </a:ext>
            </a:extLst>
          </p:cNvPr>
          <p:cNvSpPr txBox="1"/>
          <p:nvPr/>
        </p:nvSpPr>
        <p:spPr>
          <a:xfrm>
            <a:off x="6096000" y="5260879"/>
            <a:ext cx="5515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2: A qualitative analysis of the students first and second elevator pitch. Students have gotten better at communicating their topic’s significance.</a:t>
            </a:r>
          </a:p>
        </p:txBody>
      </p:sp>
      <p:pic>
        <p:nvPicPr>
          <p:cNvPr id="7" name="Picture 6" descr="A graph of a level of analysis&#10;&#10;Description automatically generated with medium confidence">
            <a:extLst>
              <a:ext uri="{FF2B5EF4-FFF2-40B4-BE49-F238E27FC236}">
                <a16:creationId xmlns:a16="http://schemas.microsoft.com/office/drawing/2014/main" id="{62DAEF39-80D1-3498-4605-87E1B2FD2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09" y="1739149"/>
            <a:ext cx="5455612" cy="337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67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2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041DFF-6527-0236-0547-AA4883E04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26586-DCBA-3613-0D35-0F2478897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83" y="681037"/>
            <a:ext cx="10973843" cy="6119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302D42"/>
                </a:solidFill>
                <a:latin typeface="+mn-lt"/>
              </a:rPr>
              <a:t>Activities and Public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0F10C-8E2F-9A68-265D-4EBE7845B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90805"/>
            <a:ext cx="5515626" cy="45861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500" dirty="0">
                <a:solidFill>
                  <a:srgbClr val="59398A"/>
                </a:solidFill>
              </a:rPr>
              <a:t>Assignments</a:t>
            </a:r>
          </a:p>
          <a:p>
            <a:r>
              <a:rPr lang="en-US" sz="2000" dirty="0">
                <a:solidFill>
                  <a:srgbClr val="302D42"/>
                </a:solidFill>
              </a:rPr>
              <a:t>Community Outreach</a:t>
            </a:r>
          </a:p>
          <a:p>
            <a:r>
              <a:rPr lang="en-US" sz="2000" dirty="0">
                <a:solidFill>
                  <a:srgbClr val="302D42"/>
                </a:solidFill>
              </a:rPr>
              <a:t>Participation in Class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59398A"/>
                </a:solidFill>
              </a:rPr>
              <a:t>Student Feedback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302D42"/>
                </a:solidFill>
                <a:effectLst/>
              </a:rPr>
              <a:t>“…it's not just about what you say but HOW you say it”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302D42"/>
                </a:solidFill>
                <a:effectLst/>
              </a:rPr>
              <a:t>“Effectively communicating science is important because it might make an impact on a young mind one day and change their life.”</a:t>
            </a:r>
            <a:endParaRPr lang="en-US" sz="2000" dirty="0">
              <a:solidFill>
                <a:srgbClr val="302D42"/>
              </a:solidFill>
            </a:endParaRPr>
          </a:p>
          <a:p>
            <a:pPr marL="0" indent="0">
              <a:buNone/>
            </a:pPr>
            <a:r>
              <a:rPr lang="en-US" sz="2500" dirty="0">
                <a:solidFill>
                  <a:srgbClr val="59398A"/>
                </a:solidFill>
              </a:rPr>
              <a:t>Overall Thoughts</a:t>
            </a:r>
          </a:p>
          <a:p>
            <a:r>
              <a:rPr lang="en-US" sz="2000" dirty="0">
                <a:solidFill>
                  <a:srgbClr val="302D42"/>
                </a:solidFill>
              </a:rPr>
              <a:t>Students have enjoyed the activities we have provided</a:t>
            </a:r>
          </a:p>
          <a:p>
            <a:r>
              <a:rPr lang="en-US" sz="2000" dirty="0">
                <a:solidFill>
                  <a:srgbClr val="302D42"/>
                </a:solidFill>
              </a:rPr>
              <a:t>Might include more that don’t take place on just the weekends or happen at different times</a:t>
            </a:r>
          </a:p>
          <a:p>
            <a:pPr marL="0" indent="0">
              <a:buNone/>
            </a:pPr>
            <a:endParaRPr lang="en-US" dirty="0">
              <a:solidFill>
                <a:srgbClr val="59398A"/>
              </a:solidFill>
            </a:endParaRPr>
          </a:p>
        </p:txBody>
      </p:sp>
      <p:pic>
        <p:nvPicPr>
          <p:cNvPr id="6" name="Picture 5" descr="A logo of a cactus and mountains&#10;&#10;Description automatically generated">
            <a:extLst>
              <a:ext uri="{FF2B5EF4-FFF2-40B4-BE49-F238E27FC236}">
                <a16:creationId xmlns:a16="http://schemas.microsoft.com/office/drawing/2014/main" id="{4B3C241B-6843-8E27-74D6-F2F76E25C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242" y="5743910"/>
            <a:ext cx="648768" cy="866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2444DB-AB9F-339A-A9FD-30E582C868E4}"/>
              </a:ext>
            </a:extLst>
          </p:cNvPr>
          <p:cNvSpPr txBox="1"/>
          <p:nvPr/>
        </p:nvSpPr>
        <p:spPr>
          <a:xfrm>
            <a:off x="650362" y="5263561"/>
            <a:ext cx="5433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3: Activities student selected to do/did for community outreach. Majority of students shadowed a Public Program Educator or did an activity we hadn’t originally offered.</a:t>
            </a:r>
          </a:p>
        </p:txBody>
      </p:sp>
      <p:pic>
        <p:nvPicPr>
          <p:cNvPr id="9" name="Picture 8" descr="A pie chart with different colored sections&#10;&#10;Description automatically generated">
            <a:extLst>
              <a:ext uri="{FF2B5EF4-FFF2-40B4-BE49-F238E27FC236}">
                <a16:creationId xmlns:a16="http://schemas.microsoft.com/office/drawing/2014/main" id="{975C9F80-2AD1-7F77-C02F-A0DBF6CE8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83" y="1751477"/>
            <a:ext cx="5133834" cy="33550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DD71F1-8FF3-9649-225F-E10B42CEF128}"/>
              </a:ext>
            </a:extLst>
          </p:cNvPr>
          <p:cNvSpPr/>
          <p:nvPr/>
        </p:nvSpPr>
        <p:spPr>
          <a:xfrm>
            <a:off x="693420" y="1813560"/>
            <a:ext cx="1303020" cy="14058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2146246-1B20-62F0-685F-10961F1C1A46}"/>
              </a:ext>
            </a:extLst>
          </p:cNvPr>
          <p:cNvSpPr/>
          <p:nvPr/>
        </p:nvSpPr>
        <p:spPr>
          <a:xfrm>
            <a:off x="715526" y="1910723"/>
            <a:ext cx="209550" cy="217170"/>
          </a:xfrm>
          <a:prstGeom prst="ellipse">
            <a:avLst/>
          </a:prstGeom>
          <a:solidFill>
            <a:srgbClr val="F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A186BF-68CB-25F9-229F-DAF647DD8731}"/>
              </a:ext>
            </a:extLst>
          </p:cNvPr>
          <p:cNvSpPr txBox="1"/>
          <p:nvPr/>
        </p:nvSpPr>
        <p:spPr>
          <a:xfrm>
            <a:off x="921030" y="1801511"/>
            <a:ext cx="2121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02D42"/>
                </a:solidFill>
              </a:rPr>
              <a:t>Shadowing a Public Program Educator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CFE32AA-891B-8460-0294-A140D8CC4119}"/>
              </a:ext>
            </a:extLst>
          </p:cNvPr>
          <p:cNvSpPr/>
          <p:nvPr/>
        </p:nvSpPr>
        <p:spPr>
          <a:xfrm>
            <a:off x="715526" y="2407920"/>
            <a:ext cx="209550" cy="217170"/>
          </a:xfrm>
          <a:prstGeom prst="ellipse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B1B483-05FC-FEEA-9C6A-B071E8128AEE}"/>
              </a:ext>
            </a:extLst>
          </p:cNvPr>
          <p:cNvSpPr txBox="1"/>
          <p:nvPr/>
        </p:nvSpPr>
        <p:spPr>
          <a:xfrm>
            <a:off x="925076" y="2374764"/>
            <a:ext cx="1667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02D42"/>
                </a:solidFill>
              </a:rPr>
              <a:t>NAAOP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E41ECE1-4C59-B9AF-BECF-84F45726E856}"/>
              </a:ext>
            </a:extLst>
          </p:cNvPr>
          <p:cNvSpPr/>
          <p:nvPr/>
        </p:nvSpPr>
        <p:spPr>
          <a:xfrm>
            <a:off x="715526" y="2907047"/>
            <a:ext cx="209550" cy="217170"/>
          </a:xfrm>
          <a:prstGeom prst="ellipse">
            <a:avLst/>
          </a:prstGeom>
          <a:solidFill>
            <a:srgbClr val="EA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C91026-F6ED-3F06-8E02-5BAEDB538582}"/>
              </a:ext>
            </a:extLst>
          </p:cNvPr>
          <p:cNvSpPr txBox="1"/>
          <p:nvPr/>
        </p:nvSpPr>
        <p:spPr>
          <a:xfrm>
            <a:off x="925076" y="2861743"/>
            <a:ext cx="1488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02D42"/>
                </a:solidFill>
              </a:rPr>
              <a:t>BLT Nights/Events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DDCF12B-DA90-1506-66CC-46FAE64E215F}"/>
              </a:ext>
            </a:extLst>
          </p:cNvPr>
          <p:cNvSpPr/>
          <p:nvPr/>
        </p:nvSpPr>
        <p:spPr>
          <a:xfrm>
            <a:off x="715526" y="3398221"/>
            <a:ext cx="209550" cy="217170"/>
          </a:xfrm>
          <a:prstGeom prst="ellipse">
            <a:avLst/>
          </a:prstGeom>
          <a:solidFill>
            <a:srgbClr val="A4C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7AFD12-3549-DF61-32DE-6FBF3A1C35A5}"/>
              </a:ext>
            </a:extLst>
          </p:cNvPr>
          <p:cNvSpPr/>
          <p:nvPr/>
        </p:nvSpPr>
        <p:spPr>
          <a:xfrm>
            <a:off x="715526" y="3920851"/>
            <a:ext cx="209550" cy="217170"/>
          </a:xfrm>
          <a:prstGeom prst="ellipse">
            <a:avLst/>
          </a:prstGeom>
          <a:solidFill>
            <a:srgbClr val="B4A7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13559A9-1E9C-DC3A-701D-DFD2EAEBB553}"/>
              </a:ext>
            </a:extLst>
          </p:cNvPr>
          <p:cNvSpPr/>
          <p:nvPr/>
        </p:nvSpPr>
        <p:spPr>
          <a:xfrm>
            <a:off x="716837" y="4443481"/>
            <a:ext cx="209550" cy="217170"/>
          </a:xfrm>
          <a:prstGeom prst="ellipse">
            <a:avLst/>
          </a:prstGeom>
          <a:solidFill>
            <a:srgbClr val="F9CB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31784C-0A7D-ACE9-DA16-F2E76F441D71}"/>
              </a:ext>
            </a:extLst>
          </p:cNvPr>
          <p:cNvSpPr txBox="1"/>
          <p:nvPr/>
        </p:nvSpPr>
        <p:spPr>
          <a:xfrm>
            <a:off x="925076" y="3240593"/>
            <a:ext cx="1667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02D42"/>
                </a:solidFill>
              </a:rPr>
              <a:t>Astronomy Symposium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4C6D05-D09D-5C2C-76B9-AD1C7E6172BD}"/>
              </a:ext>
            </a:extLst>
          </p:cNvPr>
          <p:cNvSpPr txBox="1"/>
          <p:nvPr/>
        </p:nvSpPr>
        <p:spPr>
          <a:xfrm>
            <a:off x="921030" y="3793562"/>
            <a:ext cx="1497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02D42"/>
                </a:solidFill>
              </a:rPr>
              <a:t>FFS Scavenger Hunt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A75742-B552-19F5-9449-EEBD02C825C7}"/>
              </a:ext>
            </a:extLst>
          </p:cNvPr>
          <p:cNvSpPr txBox="1"/>
          <p:nvPr/>
        </p:nvSpPr>
        <p:spPr>
          <a:xfrm>
            <a:off x="925076" y="4398177"/>
            <a:ext cx="1667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02D42"/>
                </a:solidFill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4208661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A4D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65832D-DAFE-F1B5-BF74-E08617933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85D71-88EE-16DA-B292-7EB65384F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122363"/>
            <a:ext cx="11029950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302D42"/>
                </a:solidFill>
                <a:latin typeface="+mn-lt"/>
              </a:rPr>
              <a:t>Course Reflection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53C7E-803E-056E-0AA5-B4D88E2484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59398A"/>
                </a:solidFill>
              </a:rPr>
              <a:t>Spring 2024</a:t>
            </a:r>
          </a:p>
        </p:txBody>
      </p:sp>
      <p:pic>
        <p:nvPicPr>
          <p:cNvPr id="5" name="Picture 4" descr="A logo of a cactus and mountains&#10;&#10;Description automatically generated">
            <a:extLst>
              <a:ext uri="{FF2B5EF4-FFF2-40B4-BE49-F238E27FC236}">
                <a16:creationId xmlns:a16="http://schemas.microsoft.com/office/drawing/2014/main" id="{09001749-BCFC-C2EA-300B-850160DC6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242" y="5743910"/>
            <a:ext cx="648768" cy="86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02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2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5825DF-4F96-A667-707B-E0B4F00D7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632CB-A20E-8939-F358-A295D2880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83" y="681037"/>
            <a:ext cx="10973843" cy="61190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302D42"/>
                </a:solidFill>
                <a:latin typeface="+mn-lt"/>
              </a:rPr>
              <a:t>Future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E19FD-9DEB-6885-7BA2-392D33B26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783" y="1590805"/>
            <a:ext cx="10973843" cy="4586158"/>
          </a:xfrm>
        </p:spPr>
        <p:txBody>
          <a:bodyPr/>
          <a:lstStyle/>
          <a:p>
            <a:r>
              <a:rPr lang="en-US" sz="2500" dirty="0"/>
              <a:t>Continued emphasis on oral practices, as there is less space for that to be incorporated in other courses</a:t>
            </a:r>
          </a:p>
          <a:p>
            <a:r>
              <a:rPr lang="en-US" sz="2500" dirty="0"/>
              <a:t>Broader range of community outreach activities</a:t>
            </a:r>
          </a:p>
          <a:p>
            <a:r>
              <a:rPr lang="en-US" sz="2500" dirty="0"/>
              <a:t>Incorporating more in class activities for hands on practice as opposed to lecturing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dirty="0"/>
          </a:p>
        </p:txBody>
      </p:sp>
      <p:pic>
        <p:nvPicPr>
          <p:cNvPr id="5" name="Picture 4" descr="A logo of a cactus and mountains&#10;&#10;Description automatically generated">
            <a:extLst>
              <a:ext uri="{FF2B5EF4-FFF2-40B4-BE49-F238E27FC236}">
                <a16:creationId xmlns:a16="http://schemas.microsoft.com/office/drawing/2014/main" id="{FABC1B68-661C-6F73-7E59-CEDC3487D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242" y="5743910"/>
            <a:ext cx="648768" cy="86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5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A4D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6B9836-09BA-A477-0964-61D437039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FFBE3-FBF4-E19F-1CE1-D78B667A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83" y="681037"/>
            <a:ext cx="10973843" cy="61190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302D42"/>
                </a:solidFill>
                <a:latin typeface="+mn-lt"/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73E8F-CA82-CF3C-D0EF-0FD3CF909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783" y="1590805"/>
            <a:ext cx="10973843" cy="4586158"/>
          </a:xfrm>
        </p:spPr>
        <p:txBody>
          <a:bodyPr>
            <a:normAutofit/>
          </a:bodyPr>
          <a:lstStyle/>
          <a:p>
            <a:pPr marL="0" indent="0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b="0" i="0" u="none" strike="noStrike" dirty="0">
                <a:solidFill>
                  <a:srgbClr val="302D42"/>
                </a:solidFill>
                <a:effectLst/>
                <a:latin typeface="Manrope"/>
              </a:rPr>
              <a:t>For their participation in our course as a guest speaker: Dr. Peter </a:t>
            </a:r>
            <a:r>
              <a:rPr lang="en-US" sz="2000" b="0" i="0" u="none" strike="noStrike" dirty="0" err="1">
                <a:solidFill>
                  <a:srgbClr val="302D42"/>
                </a:solidFill>
                <a:effectLst/>
                <a:latin typeface="Manrope"/>
              </a:rPr>
              <a:t>Frederichi</a:t>
            </a:r>
            <a:r>
              <a:rPr lang="en-US" sz="2000" b="0" i="0" u="none" strike="noStrike" dirty="0">
                <a:solidFill>
                  <a:srgbClr val="302D42"/>
                </a:solidFill>
                <a:effectLst/>
                <a:latin typeface="Manrope"/>
              </a:rPr>
              <a:t>, Dr. Christina Thomas, Dr. Chad Trujillo, Nena Bloom, and Lauren </a:t>
            </a:r>
            <a:r>
              <a:rPr lang="en-US" sz="2000" b="0" i="0" u="none" strike="noStrike" dirty="0" err="1">
                <a:solidFill>
                  <a:srgbClr val="302D42"/>
                </a:solidFill>
                <a:effectLst/>
                <a:latin typeface="Manrope"/>
              </a:rPr>
              <a:t>Shollenberger</a:t>
            </a:r>
            <a:endParaRPr lang="en-US" sz="2000" b="0" i="0" u="none" strike="noStrike" dirty="0">
              <a:solidFill>
                <a:srgbClr val="302D42"/>
              </a:solidFill>
              <a:effectLst/>
              <a:latin typeface="Manrope"/>
            </a:endParaRPr>
          </a:p>
          <a:p>
            <a:pPr marL="0" indent="0" rtl="0">
              <a:spcBef>
                <a:spcPts val="300"/>
              </a:spcBef>
              <a:spcAft>
                <a:spcPts val="0"/>
              </a:spcAft>
              <a:buNone/>
            </a:pPr>
            <a:endParaRPr lang="en-US" sz="2000" b="0" dirty="0">
              <a:solidFill>
                <a:srgbClr val="302D42"/>
              </a:solidFill>
              <a:effectLst/>
            </a:endParaRPr>
          </a:p>
          <a:p>
            <a:pPr marL="0" indent="0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b="0" i="0" u="none" strike="noStrike" dirty="0">
                <a:solidFill>
                  <a:srgbClr val="302D42"/>
                </a:solidFill>
                <a:effectLst/>
                <a:latin typeface="Manrope"/>
              </a:rPr>
              <a:t>For their support with our community outreach opportunities: Jason Sanborn, Kevin White, Kevin Conley, Todd Gonzales, Scott Nelson, Juan Ruiz, Misha Pipe, Gavin Moriarty, and Elizabeth Vogler</a:t>
            </a:r>
            <a:endParaRPr lang="en-US" sz="2000" b="0" dirty="0">
              <a:solidFill>
                <a:srgbClr val="302D42"/>
              </a:solidFill>
              <a:effectLst/>
            </a:endParaRPr>
          </a:p>
          <a:p>
            <a:pPr marL="0" indent="0" rtl="0">
              <a:spcBef>
                <a:spcPts val="300"/>
              </a:spcBef>
              <a:spcAft>
                <a:spcPts val="0"/>
              </a:spcAft>
              <a:buNone/>
            </a:pPr>
            <a:br>
              <a:rPr lang="en-US" sz="2000" b="0" dirty="0">
                <a:solidFill>
                  <a:srgbClr val="302D42"/>
                </a:solidFill>
                <a:effectLst/>
              </a:rPr>
            </a:br>
            <a:r>
              <a:rPr lang="en-US" sz="2000" b="0" i="0" u="none" strike="noStrike" dirty="0">
                <a:solidFill>
                  <a:srgbClr val="302D42"/>
                </a:solidFill>
                <a:effectLst/>
                <a:latin typeface="Manrope"/>
              </a:rPr>
              <a:t>For their help during the grant process: Dr. Mark Salvatore</a:t>
            </a:r>
            <a:endParaRPr lang="en-US" sz="2000" b="0" dirty="0">
              <a:solidFill>
                <a:srgbClr val="302D42"/>
              </a:solidFill>
              <a:effectLst/>
            </a:endParaRPr>
          </a:p>
          <a:p>
            <a:pPr marL="0" indent="0" rtl="0">
              <a:spcBef>
                <a:spcPts val="300"/>
              </a:spcBef>
              <a:spcAft>
                <a:spcPts val="0"/>
              </a:spcAft>
              <a:buNone/>
            </a:pPr>
            <a:br>
              <a:rPr lang="en-US" sz="2000" b="0" dirty="0">
                <a:solidFill>
                  <a:srgbClr val="302D42"/>
                </a:solidFill>
                <a:effectLst/>
              </a:rPr>
            </a:br>
            <a:r>
              <a:rPr lang="en-US" sz="2000" b="0" i="0" u="none" strike="noStrike" dirty="0">
                <a:solidFill>
                  <a:srgbClr val="302D42"/>
                </a:solidFill>
                <a:effectLst/>
                <a:latin typeface="Manrope"/>
              </a:rPr>
              <a:t>For our students: Hunter Brooks, Fern Carter, Zia Clark, Virginia Crook, Jarod </a:t>
            </a:r>
            <a:r>
              <a:rPr lang="en-US" sz="2000" b="0" i="0" u="none" strike="noStrike" dirty="0" err="1">
                <a:solidFill>
                  <a:srgbClr val="302D42"/>
                </a:solidFill>
                <a:effectLst/>
                <a:latin typeface="Manrope"/>
              </a:rPr>
              <a:t>Despain</a:t>
            </a:r>
            <a:r>
              <a:rPr lang="en-US" sz="2000" b="0" i="0" u="none" strike="noStrike" dirty="0">
                <a:solidFill>
                  <a:srgbClr val="302D42"/>
                </a:solidFill>
                <a:effectLst/>
                <a:latin typeface="Manrope"/>
              </a:rPr>
              <a:t>, Erin Evans, Jadyn Fisher, Hayden Green, Max Hood, Jack </a:t>
            </a:r>
            <a:r>
              <a:rPr lang="en-US" sz="2000" b="0" i="0" u="none" strike="noStrike" dirty="0" err="1">
                <a:solidFill>
                  <a:srgbClr val="302D42"/>
                </a:solidFill>
                <a:effectLst/>
                <a:latin typeface="Manrope"/>
              </a:rPr>
              <a:t>Kohm</a:t>
            </a:r>
            <a:r>
              <a:rPr lang="en-US" sz="2000" b="0" i="0" u="none" strike="noStrike" dirty="0">
                <a:solidFill>
                  <a:srgbClr val="302D42"/>
                </a:solidFill>
                <a:effectLst/>
                <a:latin typeface="Manrope"/>
              </a:rPr>
              <a:t>, Ryan Milligan, </a:t>
            </a:r>
            <a:r>
              <a:rPr lang="en-US" sz="2000" b="0" i="0" u="none" strike="noStrike" dirty="0" err="1">
                <a:solidFill>
                  <a:srgbClr val="302D42"/>
                </a:solidFill>
                <a:effectLst/>
                <a:latin typeface="Manrope"/>
              </a:rPr>
              <a:t>Moraa</a:t>
            </a:r>
            <a:r>
              <a:rPr lang="en-US" sz="2000" b="0" i="0" u="none" strike="noStrike" dirty="0">
                <a:solidFill>
                  <a:srgbClr val="302D42"/>
                </a:solidFill>
                <a:effectLst/>
                <a:latin typeface="Manrope"/>
              </a:rPr>
              <a:t> </a:t>
            </a:r>
            <a:r>
              <a:rPr lang="en-US" sz="2000" b="0" i="0" u="none" strike="noStrike" dirty="0" err="1">
                <a:solidFill>
                  <a:srgbClr val="302D42"/>
                </a:solidFill>
                <a:effectLst/>
                <a:latin typeface="Manrope"/>
              </a:rPr>
              <a:t>Morara</a:t>
            </a:r>
            <a:r>
              <a:rPr lang="en-US" sz="2000" b="0" i="0" u="none" strike="noStrike" dirty="0">
                <a:solidFill>
                  <a:srgbClr val="302D42"/>
                </a:solidFill>
                <a:effectLst/>
                <a:latin typeface="Manrope"/>
              </a:rPr>
              <a:t>, Aliya Rhodes, Jay Wiley, and Riley Williams</a:t>
            </a:r>
            <a:endParaRPr lang="en-US" sz="2000" b="0" dirty="0">
              <a:solidFill>
                <a:srgbClr val="302D42"/>
              </a:solidFill>
              <a:effectLst/>
            </a:endParaRPr>
          </a:p>
          <a:p>
            <a:pPr marL="0" indent="0" rtl="0">
              <a:spcBef>
                <a:spcPts val="300"/>
              </a:spcBef>
              <a:spcAft>
                <a:spcPts val="0"/>
              </a:spcAft>
              <a:buNone/>
            </a:pPr>
            <a:br>
              <a:rPr lang="en-US" sz="2000" b="0" dirty="0">
                <a:solidFill>
                  <a:srgbClr val="302D42"/>
                </a:solidFill>
                <a:effectLst/>
              </a:rPr>
            </a:br>
            <a:r>
              <a:rPr lang="en-US" sz="2000" b="0" i="0" u="none" strike="noStrike" dirty="0">
                <a:solidFill>
                  <a:srgbClr val="302D42"/>
                </a:solidFill>
                <a:effectLst/>
                <a:latin typeface="Manrope"/>
              </a:rPr>
              <a:t>Funding for this project is from the Hooper Undergraduate Research Award and the Arizona NASA Space Grant</a:t>
            </a:r>
            <a:endParaRPr lang="en-US" sz="2000" b="0" dirty="0">
              <a:solidFill>
                <a:srgbClr val="302D42"/>
              </a:solidFill>
              <a:effectLst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 logo of a cactus and mountains&#10;&#10;Description automatically generated">
            <a:extLst>
              <a:ext uri="{FF2B5EF4-FFF2-40B4-BE49-F238E27FC236}">
                <a16:creationId xmlns:a16="http://schemas.microsoft.com/office/drawing/2014/main" id="{D00BEE94-5A22-0A9B-5ECE-79AEB3101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242" y="5743910"/>
            <a:ext cx="648768" cy="86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30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A4D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313F2-C32F-3E14-5F2F-2E5E55F12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9D1FE-7B4A-8CAE-BFA3-88B8DF700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83" y="681037"/>
            <a:ext cx="10973843" cy="6119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302D42"/>
                </a:solidFill>
                <a:latin typeface="+mn-lt"/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2F6E7-18B0-7CB6-63C0-31ABF4B84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783" y="1590805"/>
            <a:ext cx="10973843" cy="4586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i="0" u="none" strike="noStrike" dirty="0">
                <a:solidFill>
                  <a:srgbClr val="302D42"/>
                </a:solidFill>
                <a:effectLst/>
              </a:rPr>
              <a:t> “What is Career Readiness?”. </a:t>
            </a:r>
            <a:r>
              <a:rPr lang="en-US" sz="2000" b="0" i="1" u="none" strike="noStrike" dirty="0">
                <a:solidFill>
                  <a:srgbClr val="302D42"/>
                </a:solidFill>
                <a:effectLst/>
              </a:rPr>
              <a:t>National Association of Careers and Employers.</a:t>
            </a:r>
            <a:r>
              <a:rPr lang="en-US" sz="2000" b="0" i="0" u="none" strike="noStrike" dirty="0">
                <a:solidFill>
                  <a:srgbClr val="302D42"/>
                </a:solidFill>
                <a:effectLst/>
              </a:rPr>
              <a:t> </a:t>
            </a:r>
            <a:r>
              <a:rPr lang="en-US" sz="2000" b="0" i="0" u="none" strike="noStrike" dirty="0">
                <a:solidFill>
                  <a:srgbClr val="302D42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https://www.naceweb.org/career-readiness/competencies/career-readiness-defined/</a:t>
            </a:r>
            <a:r>
              <a:rPr lang="en-US" sz="2000" b="0" i="0" u="none" strike="noStrike" dirty="0">
                <a:solidFill>
                  <a:srgbClr val="302D42"/>
                </a:solidFill>
                <a:effectLst/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rgbClr val="302D4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302D42"/>
                </a:solidFill>
              </a:rPr>
              <a:t>Olson, R. (2015). </a:t>
            </a:r>
            <a:r>
              <a:rPr lang="en-US" sz="2000" i="1" dirty="0">
                <a:solidFill>
                  <a:srgbClr val="302D42"/>
                </a:solidFill>
              </a:rPr>
              <a:t>Houston, We Have a Narrative. </a:t>
            </a:r>
            <a:r>
              <a:rPr lang="en-US" sz="2000" dirty="0">
                <a:solidFill>
                  <a:srgbClr val="302D42"/>
                </a:solidFill>
              </a:rPr>
              <a:t>University of Chicago Press. </a:t>
            </a:r>
          </a:p>
          <a:p>
            <a:pPr marL="0" indent="0">
              <a:buNone/>
            </a:pPr>
            <a:endParaRPr lang="en-US" sz="2000" dirty="0">
              <a:solidFill>
                <a:srgbClr val="302D42"/>
              </a:solidFill>
            </a:endParaRPr>
          </a:p>
          <a:p>
            <a:pPr marL="0" indent="0">
              <a:buNone/>
            </a:pPr>
            <a:r>
              <a:rPr lang="en-US" sz="2000" b="0" i="0" dirty="0" err="1">
                <a:solidFill>
                  <a:srgbClr val="302D42"/>
                </a:solidFill>
                <a:effectLst/>
              </a:rPr>
              <a:t>Reincke</a:t>
            </a:r>
            <a:r>
              <a:rPr lang="en-US" sz="2000" b="0" i="0" dirty="0">
                <a:solidFill>
                  <a:srgbClr val="302D42"/>
                </a:solidFill>
                <a:effectLst/>
              </a:rPr>
              <a:t>, C. M., </a:t>
            </a:r>
            <a:r>
              <a:rPr lang="en-US" sz="2000" b="0" i="0" dirty="0" err="1">
                <a:solidFill>
                  <a:srgbClr val="302D42"/>
                </a:solidFill>
                <a:effectLst/>
              </a:rPr>
              <a:t>Bredenoord</a:t>
            </a:r>
            <a:r>
              <a:rPr lang="en-US" sz="2000" b="0" i="0" dirty="0">
                <a:solidFill>
                  <a:srgbClr val="302D42"/>
                </a:solidFill>
                <a:effectLst/>
              </a:rPr>
              <a:t>, A. L., &amp; van Mil, M. H. (2020). From deficit to dialogue in science communication: The dialogue communication model requires additional roles from scientists. </a:t>
            </a:r>
            <a:r>
              <a:rPr lang="en-US" sz="2000" b="0" i="1" dirty="0">
                <a:solidFill>
                  <a:srgbClr val="302D42"/>
                </a:solidFill>
                <a:effectLst/>
              </a:rPr>
              <a:t>EMBO reports</a:t>
            </a:r>
            <a:r>
              <a:rPr lang="en-US" sz="2000" b="0" i="0" dirty="0">
                <a:solidFill>
                  <a:srgbClr val="302D42"/>
                </a:solidFill>
                <a:effectLst/>
              </a:rPr>
              <a:t>, </a:t>
            </a:r>
            <a:r>
              <a:rPr lang="en-US" sz="2000" b="0" i="1" dirty="0">
                <a:solidFill>
                  <a:srgbClr val="302D42"/>
                </a:solidFill>
                <a:effectLst/>
              </a:rPr>
              <a:t>21</a:t>
            </a:r>
            <a:r>
              <a:rPr lang="en-US" sz="2000" b="0" i="0" dirty="0">
                <a:solidFill>
                  <a:srgbClr val="302D42"/>
                </a:solidFill>
                <a:effectLst/>
              </a:rPr>
              <a:t>(9), e51278. https://doi.org/10.15252/embr.202051278</a:t>
            </a:r>
            <a:endParaRPr lang="en-US" sz="2000" dirty="0">
              <a:solidFill>
                <a:srgbClr val="302D42"/>
              </a:solidFill>
            </a:endParaRPr>
          </a:p>
        </p:txBody>
      </p:sp>
      <p:pic>
        <p:nvPicPr>
          <p:cNvPr id="5" name="Picture 4" descr="A logo of a cactus and mountains&#10;&#10;Description automatically generated">
            <a:extLst>
              <a:ext uri="{FF2B5EF4-FFF2-40B4-BE49-F238E27FC236}">
                <a16:creationId xmlns:a16="http://schemas.microsoft.com/office/drawing/2014/main" id="{61653B63-1AA5-46E7-DA3F-DE8F25C41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242" y="5743910"/>
            <a:ext cx="648768" cy="86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88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A4D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61257E-6A80-21CE-BB27-46D50CF63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17EC5-7F99-AC3D-1AE4-EB43822F0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49925"/>
            <a:ext cx="9144000" cy="95814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302D42"/>
                </a:solidFill>
                <a:latin typeface="+mn-lt"/>
              </a:rPr>
              <a:t>Thank You! </a:t>
            </a:r>
          </a:p>
        </p:txBody>
      </p:sp>
      <p:pic>
        <p:nvPicPr>
          <p:cNvPr id="7" name="Picture 6" descr="A logo of a cactus and mountains&#10;&#10;Description automatically generated">
            <a:extLst>
              <a:ext uri="{FF2B5EF4-FFF2-40B4-BE49-F238E27FC236}">
                <a16:creationId xmlns:a16="http://schemas.microsoft.com/office/drawing/2014/main" id="{66452356-58C2-D28B-4C81-91060002C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242" y="5743910"/>
            <a:ext cx="648768" cy="86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29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FE2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B1BDF3-9923-A77A-4FC8-43DBF49F7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518A7-DB69-1696-DC9B-10B46A91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83" y="681037"/>
            <a:ext cx="10973843" cy="61190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302D42"/>
                </a:solidFill>
                <a:latin typeface="+mn-lt"/>
              </a:rPr>
              <a:t>Student Learning Outcomes (SLO)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5CBD22-E45F-678F-2754-D15E28DF5E17}"/>
              </a:ext>
            </a:extLst>
          </p:cNvPr>
          <p:cNvSpPr txBox="1"/>
          <p:nvPr/>
        </p:nvSpPr>
        <p:spPr>
          <a:xfrm>
            <a:off x="703707" y="1664611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59398A"/>
                </a:solidFill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DC63F5-F51C-513F-846E-FAA9D1429FD4}"/>
              </a:ext>
            </a:extLst>
          </p:cNvPr>
          <p:cNvSpPr txBox="1"/>
          <p:nvPr/>
        </p:nvSpPr>
        <p:spPr>
          <a:xfrm>
            <a:off x="1539647" y="1894203"/>
            <a:ext cx="101486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0" i="0" u="none" strike="noStrike" dirty="0">
                <a:solidFill>
                  <a:srgbClr val="302D42"/>
                </a:solidFill>
                <a:effectLst/>
              </a:rPr>
              <a:t>Learn the essence of research steps through communication in science</a:t>
            </a:r>
            <a:endParaRPr lang="en-US" sz="2500" dirty="0">
              <a:solidFill>
                <a:srgbClr val="302D4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DE8248-6196-2CB1-F7FE-9EA1EE25EAA6}"/>
              </a:ext>
            </a:extLst>
          </p:cNvPr>
          <p:cNvSpPr txBox="1"/>
          <p:nvPr/>
        </p:nvSpPr>
        <p:spPr>
          <a:xfrm>
            <a:off x="700232" y="2552064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59398A"/>
                </a:solidFill>
              </a:rPr>
              <a:t>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FB265B-D3F1-C33E-3B89-266EE437FB77}"/>
              </a:ext>
            </a:extLst>
          </p:cNvPr>
          <p:cNvSpPr txBox="1"/>
          <p:nvPr/>
        </p:nvSpPr>
        <p:spPr>
          <a:xfrm>
            <a:off x="703707" y="3449573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59398A"/>
                </a:solidFill>
              </a:rPr>
              <a:t>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836208-B12B-ECDF-58A9-4365236E7963}"/>
              </a:ext>
            </a:extLst>
          </p:cNvPr>
          <p:cNvSpPr txBox="1"/>
          <p:nvPr/>
        </p:nvSpPr>
        <p:spPr>
          <a:xfrm>
            <a:off x="700232" y="4380090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59398A"/>
                </a:solidFill>
              </a:rPr>
              <a:t>04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49E908-65AF-5D47-D78A-9FC0C5ED20BB}"/>
              </a:ext>
            </a:extLst>
          </p:cNvPr>
          <p:cNvSpPr txBox="1"/>
          <p:nvPr/>
        </p:nvSpPr>
        <p:spPr>
          <a:xfrm>
            <a:off x="700231" y="530119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59398A"/>
                </a:solidFill>
              </a:rPr>
              <a:t>05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53BAEF-9580-F375-BB99-8DC94227AD0E}"/>
              </a:ext>
            </a:extLst>
          </p:cNvPr>
          <p:cNvSpPr txBox="1"/>
          <p:nvPr/>
        </p:nvSpPr>
        <p:spPr>
          <a:xfrm>
            <a:off x="1524498" y="2554351"/>
            <a:ext cx="101486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0" i="0" u="none" strike="noStrike" dirty="0">
                <a:solidFill>
                  <a:srgbClr val="000000"/>
                </a:solidFill>
                <a:effectLst/>
              </a:rPr>
              <a:t>Communicate astronomy/science with various creative and engaging methods</a:t>
            </a:r>
            <a:endParaRPr lang="en-US" sz="2500" dirty="0">
              <a:solidFill>
                <a:srgbClr val="302D4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06EEA6-BBF5-76EA-ECE1-4786E7B845B3}"/>
              </a:ext>
            </a:extLst>
          </p:cNvPr>
          <p:cNvSpPr txBox="1"/>
          <p:nvPr/>
        </p:nvSpPr>
        <p:spPr>
          <a:xfrm>
            <a:off x="1539647" y="3449573"/>
            <a:ext cx="101486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0" i="0" u="none" strike="noStrike" dirty="0">
                <a:solidFill>
                  <a:srgbClr val="000000"/>
                </a:solidFill>
                <a:effectLst/>
              </a:rPr>
              <a:t>Explain (complex and advanced) topics in astronomy/science to a general audience effectively</a:t>
            </a:r>
            <a:endParaRPr lang="en-US" sz="2500" dirty="0">
              <a:solidFill>
                <a:srgbClr val="302D4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108369-B062-8922-17FC-9A8A2CFE56AA}"/>
              </a:ext>
            </a:extLst>
          </p:cNvPr>
          <p:cNvSpPr txBox="1"/>
          <p:nvPr/>
        </p:nvSpPr>
        <p:spPr>
          <a:xfrm>
            <a:off x="1524498" y="4557061"/>
            <a:ext cx="101486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0" i="0" u="none" strike="noStrike" dirty="0">
                <a:solidFill>
                  <a:srgbClr val="000000"/>
                </a:solidFill>
                <a:effectLst/>
              </a:rPr>
              <a:t>Critique the importance of good astronomy/science communication</a:t>
            </a:r>
            <a:endParaRPr lang="en-US" sz="2500" dirty="0">
              <a:solidFill>
                <a:srgbClr val="302D4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8DA3AF-5577-14CC-627F-F15FEBC9251C}"/>
              </a:ext>
            </a:extLst>
          </p:cNvPr>
          <p:cNvSpPr txBox="1"/>
          <p:nvPr/>
        </p:nvSpPr>
        <p:spPr>
          <a:xfrm>
            <a:off x="1524498" y="5505383"/>
            <a:ext cx="93879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2500" b="0" i="0" u="none" strike="noStrike" dirty="0">
                <a:solidFill>
                  <a:srgbClr val="000000"/>
                </a:solidFill>
                <a:effectLst/>
              </a:rPr>
              <a:t>Practice inclusive and accessible astronomy/science communication</a:t>
            </a:r>
          </a:p>
        </p:txBody>
      </p:sp>
      <p:pic>
        <p:nvPicPr>
          <p:cNvPr id="19" name="Picture 18" descr="A logo of a cactus and mountains&#10;&#10;Description automatically generated">
            <a:extLst>
              <a:ext uri="{FF2B5EF4-FFF2-40B4-BE49-F238E27FC236}">
                <a16:creationId xmlns:a16="http://schemas.microsoft.com/office/drawing/2014/main" id="{27B76AE8-D488-C407-A093-1DC7C82BB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242" y="5743910"/>
            <a:ext cx="648768" cy="86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23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FE2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2FB786-AA93-9C08-F26C-D876F8374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7217-97AE-83FE-E33D-257A4039F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83" y="681037"/>
            <a:ext cx="10973843" cy="61190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302D42"/>
                </a:solidFill>
                <a:latin typeface="+mn-lt"/>
              </a:rPr>
              <a:t>Grading Information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BCE46C-1663-73B5-BFBB-4992ECD573D9}"/>
              </a:ext>
            </a:extLst>
          </p:cNvPr>
          <p:cNvSpPr txBox="1"/>
          <p:nvPr/>
        </p:nvSpPr>
        <p:spPr>
          <a:xfrm>
            <a:off x="637783" y="1597957"/>
            <a:ext cx="1097384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0" i="0" u="none" strike="noStrike" dirty="0">
                <a:solidFill>
                  <a:srgbClr val="59398A"/>
                </a:solidFill>
                <a:effectLst/>
              </a:rPr>
              <a:t>Grading for Submitted Assignments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2D42"/>
                </a:solidFill>
              </a:rPr>
              <a:t>TA will appropriately assign points for the assignment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2D42"/>
                </a:solidFill>
              </a:rPr>
              <a:t>Will email students individually with feedback on said assignment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2D42"/>
                </a:solidFill>
              </a:rPr>
              <a:t>Does not deduct points for lateness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302D42"/>
              </a:solidFill>
            </a:endParaRPr>
          </a:p>
          <a:p>
            <a:r>
              <a:rPr lang="en-US" sz="2500" dirty="0">
                <a:solidFill>
                  <a:srgbClr val="59398A"/>
                </a:solidFill>
              </a:rPr>
              <a:t>Grading for In Class Assignments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2D42"/>
                </a:solidFill>
              </a:rPr>
              <a:t>Using Peer Review function in Canvas students will grade other students' presentations/assignments in class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2D42"/>
                </a:solidFill>
              </a:rPr>
              <a:t>TA will average the points assigned by each student and instructor to get the overall grade for the assignment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2D42"/>
                </a:solidFill>
              </a:rPr>
              <a:t>Done for most oral practices' assignments</a:t>
            </a:r>
          </a:p>
        </p:txBody>
      </p:sp>
      <p:pic>
        <p:nvPicPr>
          <p:cNvPr id="19" name="Picture 18" descr="A logo of a cactus and mountains&#10;&#10;Description automatically generated">
            <a:extLst>
              <a:ext uri="{FF2B5EF4-FFF2-40B4-BE49-F238E27FC236}">
                <a16:creationId xmlns:a16="http://schemas.microsoft.com/office/drawing/2014/main" id="{B57B4ED1-E4DB-BC57-854B-10EF2E4CA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242" y="5743910"/>
            <a:ext cx="648768" cy="86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37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85473-8AE3-D9F3-EB0C-654E80233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83" y="681037"/>
            <a:ext cx="10973843" cy="61190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302D42"/>
                </a:solidFill>
                <a:latin typeface="+mn-lt"/>
              </a:rPr>
              <a:t>Why Science Communication?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004AE-3447-40AF-5F68-1BE4B84CB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783" y="1590805"/>
            <a:ext cx="10973843" cy="4586158"/>
          </a:xfrm>
        </p:spPr>
        <p:txBody>
          <a:bodyPr/>
          <a:lstStyle/>
          <a:p>
            <a:r>
              <a:rPr lang="en-US" sz="2500" dirty="0"/>
              <a:t>Communication is the 2</a:t>
            </a:r>
            <a:r>
              <a:rPr lang="en-US" sz="2500" baseline="30000" dirty="0"/>
              <a:t>nd</a:t>
            </a:r>
            <a:r>
              <a:rPr lang="en-US" sz="2500" dirty="0"/>
              <a:t> most important Career Readiness skill (NACE)</a:t>
            </a:r>
          </a:p>
          <a:p>
            <a:pPr lvl="1"/>
            <a:r>
              <a:rPr lang="en-US" sz="2000" dirty="0"/>
              <a:t>The skills and knowledge developed by practicing science communication are applicable in all areas of life </a:t>
            </a:r>
          </a:p>
          <a:p>
            <a:r>
              <a:rPr lang="en-US" sz="2500" dirty="0"/>
              <a:t>“</a:t>
            </a:r>
            <a:r>
              <a:rPr lang="en-US" sz="2500" b="0" i="0" u="none" strike="noStrike" dirty="0">
                <a:solidFill>
                  <a:srgbClr val="000000"/>
                </a:solidFill>
                <a:effectLst/>
              </a:rPr>
              <a:t>The science world needs young scientists who already, by the end of their undergraduate education, have developed an intuitive feel for the basic rules of narrative structure” (</a:t>
            </a:r>
            <a:r>
              <a:rPr lang="en-US" sz="2500" b="0" i="1" u="none" strike="noStrike" dirty="0">
                <a:solidFill>
                  <a:srgbClr val="000000"/>
                </a:solidFill>
                <a:effectLst/>
              </a:rPr>
              <a:t>Houston We Have a Narrative</a:t>
            </a:r>
            <a:r>
              <a:rPr lang="en-US" sz="2500" b="0" u="none" strike="noStrike" dirty="0">
                <a:solidFill>
                  <a:srgbClr val="000000"/>
                </a:solidFill>
                <a:effectLst/>
              </a:rPr>
              <a:t>)</a:t>
            </a:r>
            <a:endParaRPr lang="en-US" sz="2500" dirty="0"/>
          </a:p>
          <a:p>
            <a:r>
              <a:rPr lang="en-US" sz="2500" dirty="0"/>
              <a:t>Courses at NAU emphasis scientist-to-scientist communication </a:t>
            </a:r>
          </a:p>
          <a:p>
            <a:pPr lvl="1"/>
            <a:r>
              <a:rPr lang="en-US" sz="2000" dirty="0"/>
              <a:t>Strongly differs from scientist-to-public communication</a:t>
            </a:r>
          </a:p>
          <a:p>
            <a:pPr lvl="1"/>
            <a:r>
              <a:rPr lang="en-US" sz="2000" dirty="0"/>
              <a:t>Relies on the deficit model and not the dialogue model, which is makes for more productive communication (</a:t>
            </a:r>
            <a:r>
              <a:rPr lang="en-US" sz="2000" dirty="0" err="1"/>
              <a:t>Reincke</a:t>
            </a:r>
            <a:r>
              <a:rPr lang="en-US" sz="2000" dirty="0"/>
              <a:t>, 2020)</a:t>
            </a:r>
          </a:p>
          <a:p>
            <a:pPr lvl="1"/>
            <a:endParaRPr lang="en-US" dirty="0"/>
          </a:p>
        </p:txBody>
      </p:sp>
      <p:pic>
        <p:nvPicPr>
          <p:cNvPr id="5" name="Picture 4" descr="A logo of a cactus and mountains&#10;&#10;Description automatically generated">
            <a:extLst>
              <a:ext uri="{FF2B5EF4-FFF2-40B4-BE49-F238E27FC236}">
                <a16:creationId xmlns:a16="http://schemas.microsoft.com/office/drawing/2014/main" id="{3078E2C4-1F4B-4BDF-8EA7-D4D4E677E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242" y="5743910"/>
            <a:ext cx="648768" cy="86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65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A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4C7BB-277D-2936-8227-7C2992454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790" y="1122363"/>
            <a:ext cx="10995660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302D42"/>
                </a:solidFill>
                <a:latin typeface="+mn-lt"/>
              </a:rPr>
              <a:t>Developing the Course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68D441-E631-C958-56AD-612BF2C0B7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59398A"/>
                </a:solidFill>
              </a:rPr>
              <a:t>Summer – Fall 2023</a:t>
            </a:r>
          </a:p>
        </p:txBody>
      </p:sp>
      <p:pic>
        <p:nvPicPr>
          <p:cNvPr id="5" name="Picture 4" descr="A logo of a cactus and mountains&#10;&#10;Description automatically generated">
            <a:extLst>
              <a:ext uri="{FF2B5EF4-FFF2-40B4-BE49-F238E27FC236}">
                <a16:creationId xmlns:a16="http://schemas.microsoft.com/office/drawing/2014/main" id="{0FBFCD82-EB2F-054E-9EA1-8F3077632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242" y="5743910"/>
            <a:ext cx="648768" cy="86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1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2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403A9F-A711-0962-0898-DEC64BACB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23474-D07F-AAB2-B4C8-E9BC90934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83" y="681037"/>
            <a:ext cx="10973843" cy="61190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302D42"/>
                </a:solidFill>
                <a:latin typeface="+mn-lt"/>
              </a:rPr>
              <a:t>Topics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0EA38A-04FF-D108-2C33-8796F6071547}"/>
              </a:ext>
            </a:extLst>
          </p:cNvPr>
          <p:cNvSpPr txBox="1"/>
          <p:nvPr/>
        </p:nvSpPr>
        <p:spPr>
          <a:xfrm>
            <a:off x="637783" y="169515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59398A"/>
                </a:solidFill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936B95-5DD1-189C-749B-D4C9D0C5D0EB}"/>
              </a:ext>
            </a:extLst>
          </p:cNvPr>
          <p:cNvSpPr txBox="1"/>
          <p:nvPr/>
        </p:nvSpPr>
        <p:spPr>
          <a:xfrm>
            <a:off x="637783" y="2710898"/>
            <a:ext cx="36477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0" i="0" u="none" strike="noStrike" dirty="0">
                <a:solidFill>
                  <a:srgbClr val="302D42"/>
                </a:solidFill>
                <a:effectLst/>
              </a:rPr>
              <a:t>Technical Astronomy</a:t>
            </a:r>
            <a:endParaRPr lang="en-US" sz="3400" dirty="0">
              <a:solidFill>
                <a:srgbClr val="302D4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AB6525-734D-F41A-29F8-0146A5EC8F63}"/>
              </a:ext>
            </a:extLst>
          </p:cNvPr>
          <p:cNvSpPr txBox="1"/>
          <p:nvPr/>
        </p:nvSpPr>
        <p:spPr>
          <a:xfrm>
            <a:off x="637782" y="3876342"/>
            <a:ext cx="36477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Requires in-depth knowledge of astronomy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Information found in research papers or textbooks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Ex: Brown Dwarfs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1440F-410E-405C-B8E0-5ABEDE95CD2F}"/>
              </a:ext>
            </a:extLst>
          </p:cNvPr>
          <p:cNvSpPr txBox="1"/>
          <p:nvPr/>
        </p:nvSpPr>
        <p:spPr>
          <a:xfrm>
            <a:off x="4285559" y="1699920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59398A"/>
                </a:solidFill>
              </a:rPr>
              <a:t>02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F493B6-A8AE-3DDE-DAD1-24EE74B78E05}"/>
              </a:ext>
            </a:extLst>
          </p:cNvPr>
          <p:cNvSpPr txBox="1"/>
          <p:nvPr/>
        </p:nvSpPr>
        <p:spPr>
          <a:xfrm>
            <a:off x="4258663" y="2725799"/>
            <a:ext cx="36477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302D42"/>
                </a:solidFill>
              </a:rPr>
              <a:t>Challenging or Controversial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94FE4B-B580-BDCA-D95D-7A218CFFBBFB}"/>
              </a:ext>
            </a:extLst>
          </p:cNvPr>
          <p:cNvSpPr txBox="1"/>
          <p:nvPr/>
        </p:nvSpPr>
        <p:spPr>
          <a:xfrm>
            <a:off x="4300815" y="3853208"/>
            <a:ext cx="36477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Topic can be hard to effectively communicate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May intersect with cultural beliefs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Approaching from a scientist’s perspective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Ex: Flat Earth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651175-D877-0A66-1D90-26B8560D7370}"/>
              </a:ext>
            </a:extLst>
          </p:cNvPr>
          <p:cNvSpPr txBox="1"/>
          <p:nvPr/>
        </p:nvSpPr>
        <p:spPr>
          <a:xfrm>
            <a:off x="7986213" y="169515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59398A"/>
                </a:solidFill>
              </a:rPr>
              <a:t>03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08DA99-CF3B-8384-26D6-13475D51DF2F}"/>
              </a:ext>
            </a:extLst>
          </p:cNvPr>
          <p:cNvSpPr txBox="1"/>
          <p:nvPr/>
        </p:nvSpPr>
        <p:spPr>
          <a:xfrm>
            <a:off x="7986213" y="2726412"/>
            <a:ext cx="36477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302D42"/>
                </a:solidFill>
              </a:rPr>
              <a:t>Equity, Diversity, Inclusion, &amp; Justice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9D2437-FD39-43D6-6515-4D3479564957}"/>
              </a:ext>
            </a:extLst>
          </p:cNvPr>
          <p:cNvSpPr txBox="1"/>
          <p:nvPr/>
        </p:nvSpPr>
        <p:spPr>
          <a:xfrm>
            <a:off x="7986214" y="3876343"/>
            <a:ext cx="36477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How astronomy is becoming more inclusive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Areas that astronomy could improve its inclusivity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Ex: Making astronomy accessible to the visually impaired</a:t>
            </a:r>
          </a:p>
        </p:txBody>
      </p:sp>
      <p:pic>
        <p:nvPicPr>
          <p:cNvPr id="21" name="Picture 20" descr="A logo of a cactus and mountains&#10;&#10;Description automatically generated">
            <a:extLst>
              <a:ext uri="{FF2B5EF4-FFF2-40B4-BE49-F238E27FC236}">
                <a16:creationId xmlns:a16="http://schemas.microsoft.com/office/drawing/2014/main" id="{FF4C6CE6-699B-0EEE-B1AE-9EEB8A0CD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242" y="5743910"/>
            <a:ext cx="648768" cy="86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0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2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5EBA72-28E8-0E47-4BC9-0FD864C7F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4C85B-AA46-368C-2C5D-E5DD6ECF1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83" y="681037"/>
            <a:ext cx="10973843" cy="61190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302D42"/>
                </a:solidFill>
                <a:latin typeface="+mn-lt"/>
              </a:rPr>
              <a:t>Assignments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22D15-3AA6-4103-3474-0AF34677A490}"/>
              </a:ext>
            </a:extLst>
          </p:cNvPr>
          <p:cNvSpPr txBox="1"/>
          <p:nvPr/>
        </p:nvSpPr>
        <p:spPr>
          <a:xfrm>
            <a:off x="637783" y="169515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59398A"/>
                </a:solidFill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C73E85-2E9F-37D6-33C7-1D87DF067BF6}"/>
              </a:ext>
            </a:extLst>
          </p:cNvPr>
          <p:cNvSpPr txBox="1"/>
          <p:nvPr/>
        </p:nvSpPr>
        <p:spPr>
          <a:xfrm>
            <a:off x="637783" y="2710898"/>
            <a:ext cx="36477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0" i="0" u="none" strike="noStrike" dirty="0">
                <a:solidFill>
                  <a:srgbClr val="302D42"/>
                </a:solidFill>
                <a:effectLst/>
              </a:rPr>
              <a:t>Written Practices</a:t>
            </a:r>
            <a:endParaRPr lang="en-US" sz="3400" dirty="0">
              <a:solidFill>
                <a:srgbClr val="302D4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59B149-4FDB-6091-783C-6511BB2E579A}"/>
              </a:ext>
            </a:extLst>
          </p:cNvPr>
          <p:cNvSpPr txBox="1"/>
          <p:nvPr/>
        </p:nvSpPr>
        <p:spPr>
          <a:xfrm>
            <a:off x="637782" y="3429000"/>
            <a:ext cx="3647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3 250-Word Abstracts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Professional Article/Blog Post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3EF05-4CD6-2404-36FB-7708896A8438}"/>
              </a:ext>
            </a:extLst>
          </p:cNvPr>
          <p:cNvSpPr txBox="1"/>
          <p:nvPr/>
        </p:nvSpPr>
        <p:spPr>
          <a:xfrm>
            <a:off x="4285559" y="1699920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59398A"/>
                </a:solidFill>
              </a:rPr>
              <a:t>02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050156-8282-6CF7-9BAE-7AA49FC6BEFB}"/>
              </a:ext>
            </a:extLst>
          </p:cNvPr>
          <p:cNvSpPr txBox="1"/>
          <p:nvPr/>
        </p:nvSpPr>
        <p:spPr>
          <a:xfrm>
            <a:off x="4258663" y="2725799"/>
            <a:ext cx="36477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302D42"/>
                </a:solidFill>
              </a:rPr>
              <a:t>Oral</a:t>
            </a:r>
            <a:r>
              <a:rPr lang="en-US" sz="3400" b="0" i="0" u="none" strike="noStrike" dirty="0">
                <a:solidFill>
                  <a:srgbClr val="302D42"/>
                </a:solidFill>
                <a:effectLst/>
              </a:rPr>
              <a:t> Practices</a:t>
            </a:r>
            <a:endParaRPr lang="en-US" sz="3400" dirty="0">
              <a:solidFill>
                <a:srgbClr val="302D4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216FD1-F034-2D36-BA45-FBD4942394E4}"/>
              </a:ext>
            </a:extLst>
          </p:cNvPr>
          <p:cNvSpPr txBox="1"/>
          <p:nvPr/>
        </p:nvSpPr>
        <p:spPr>
          <a:xfrm>
            <a:off x="4300815" y="3460845"/>
            <a:ext cx="36477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3 Elevator Speeches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3-5 Minute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In-Class Debate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Video Interview with an Astronomy Faculty Member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D3DA6D-63E0-DE49-9375-9D4F779B3CD8}"/>
              </a:ext>
            </a:extLst>
          </p:cNvPr>
          <p:cNvSpPr txBox="1"/>
          <p:nvPr/>
        </p:nvSpPr>
        <p:spPr>
          <a:xfrm>
            <a:off x="7986213" y="169515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59398A"/>
                </a:solidFill>
              </a:rPr>
              <a:t>03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990E62-B0F5-C324-827A-5434D0C8F71F}"/>
              </a:ext>
            </a:extLst>
          </p:cNvPr>
          <p:cNvSpPr txBox="1"/>
          <p:nvPr/>
        </p:nvSpPr>
        <p:spPr>
          <a:xfrm>
            <a:off x="7986213" y="2726412"/>
            <a:ext cx="36477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302D42"/>
                </a:solidFill>
              </a:rPr>
              <a:t>Activities &amp; Public Engagement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D8E83F-752A-4877-7146-7FEBFB474FDE}"/>
              </a:ext>
            </a:extLst>
          </p:cNvPr>
          <p:cNvSpPr txBox="1"/>
          <p:nvPr/>
        </p:nvSpPr>
        <p:spPr>
          <a:xfrm>
            <a:off x="7986214" y="3876343"/>
            <a:ext cx="3647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Participation in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Community Outreach Event</a:t>
            </a:r>
          </a:p>
        </p:txBody>
      </p:sp>
      <p:pic>
        <p:nvPicPr>
          <p:cNvPr id="21" name="Picture 20" descr="A logo of a cactus and mountains&#10;&#10;Description automatically generated">
            <a:extLst>
              <a:ext uri="{FF2B5EF4-FFF2-40B4-BE49-F238E27FC236}">
                <a16:creationId xmlns:a16="http://schemas.microsoft.com/office/drawing/2014/main" id="{3FF82516-8FDC-6114-A06D-B90B35DDA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242" y="5743910"/>
            <a:ext cx="648768" cy="86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49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0290F-40B4-DAA7-3853-DF4164112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93563"/>
            <a:ext cx="5486400" cy="56451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302D42"/>
                </a:solidFill>
                <a:latin typeface="+mn-lt"/>
              </a:rPr>
              <a:t>Community Outreach</a:t>
            </a:r>
          </a:p>
        </p:txBody>
      </p:sp>
      <p:pic>
        <p:nvPicPr>
          <p:cNvPr id="6" name="Content Placeholder 5" descr="A group of people looking through a telescope&#10;&#10;Description automatically generated">
            <a:extLst>
              <a:ext uri="{FF2B5EF4-FFF2-40B4-BE49-F238E27FC236}">
                <a16:creationId xmlns:a16="http://schemas.microsoft.com/office/drawing/2014/main" id="{19E012AF-9963-B6B7-D8C3-5E517BF425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9" r="28888"/>
          <a:stretch/>
        </p:blipFill>
        <p:spPr>
          <a:xfrm>
            <a:off x="0" y="0"/>
            <a:ext cx="54864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B3F4C7-FCAE-7ABB-8289-1A4A18F50516}"/>
              </a:ext>
            </a:extLst>
          </p:cNvPr>
          <p:cNvSpPr txBox="1"/>
          <p:nvPr/>
        </p:nvSpPr>
        <p:spPr>
          <a:xfrm>
            <a:off x="6096000" y="1636294"/>
            <a:ext cx="5486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Shadowing a Public Program Educator through Lowell Observatory’s Public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Shadowing a Lesson through the Native American Astronomy Outreach Program (NAAOP) by Lowell Observatory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Shadowing a Public Night at the Barry Lutz Telescope at NAU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Flagstaff Astronomy Symposium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Scavenger Hunt through the</a:t>
            </a:r>
          </a:p>
          <a:p>
            <a:r>
              <a:rPr lang="en-US" sz="2500" dirty="0"/>
              <a:t>    Flagstaff Festival of Science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93EB82-EBB9-7249-D441-B3FDACD738DC}"/>
              </a:ext>
            </a:extLst>
          </p:cNvPr>
          <p:cNvSpPr txBox="1"/>
          <p:nvPr/>
        </p:nvSpPr>
        <p:spPr>
          <a:xfrm>
            <a:off x="3040910" y="6376052"/>
            <a:ext cx="2134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Source: Flagstaff Star Party</a:t>
            </a:r>
          </a:p>
        </p:txBody>
      </p:sp>
      <p:pic>
        <p:nvPicPr>
          <p:cNvPr id="10" name="Picture 9" descr="A logo of a cactus and mountains&#10;&#10;Description automatically generated">
            <a:extLst>
              <a:ext uri="{FF2B5EF4-FFF2-40B4-BE49-F238E27FC236}">
                <a16:creationId xmlns:a16="http://schemas.microsoft.com/office/drawing/2014/main" id="{0B7A991F-57C2-2A2B-4B96-DC08736CC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242" y="5743910"/>
            <a:ext cx="648768" cy="86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65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A4D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D1990D-3006-EC2B-8209-5C84A6136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44149-7D2E-70EB-B80A-DB30BFE88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" y="1122363"/>
            <a:ext cx="11007090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302D42"/>
                </a:solidFill>
                <a:latin typeface="+mn-lt"/>
              </a:rPr>
              <a:t>Implementing the Course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EE1F2A-8AE2-E67D-F281-A5B4B500FE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59398A"/>
                </a:solidFill>
              </a:rPr>
              <a:t>Spring 2024</a:t>
            </a:r>
          </a:p>
        </p:txBody>
      </p:sp>
      <p:pic>
        <p:nvPicPr>
          <p:cNvPr id="5" name="Picture 4" descr="A logo of a cactus and mountains&#10;&#10;Description automatically generated">
            <a:extLst>
              <a:ext uri="{FF2B5EF4-FFF2-40B4-BE49-F238E27FC236}">
                <a16:creationId xmlns:a16="http://schemas.microsoft.com/office/drawing/2014/main" id="{76382010-6D82-7792-39AF-427C555F0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242" y="5743910"/>
            <a:ext cx="648768" cy="86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93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2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522690-6618-2940-9F5F-E734FC38E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180DF-7015-1C77-0A33-426A95B4A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83" y="681037"/>
            <a:ext cx="10973843" cy="61190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302D42"/>
                </a:solidFill>
                <a:latin typeface="+mn-lt"/>
              </a:rPr>
              <a:t>Student Information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16694AAB-6190-20EC-FA0A-8433A175C2C5}"/>
              </a:ext>
            </a:extLst>
          </p:cNvPr>
          <p:cNvSpPr/>
          <p:nvPr/>
        </p:nvSpPr>
        <p:spPr>
          <a:xfrm>
            <a:off x="872841" y="2120419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Flowchart: Delay 15">
            <a:extLst>
              <a:ext uri="{FF2B5EF4-FFF2-40B4-BE49-F238E27FC236}">
                <a16:creationId xmlns:a16="http://schemas.microsoft.com/office/drawing/2014/main" id="{0269080A-89CC-7264-EE22-528CCCD8470F}"/>
              </a:ext>
            </a:extLst>
          </p:cNvPr>
          <p:cNvSpPr/>
          <p:nvPr/>
        </p:nvSpPr>
        <p:spPr>
          <a:xfrm rot="16200000">
            <a:off x="864773" y="2297297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AAED4C28-E237-BD2D-0612-1BB5792D486B}"/>
              </a:ext>
            </a:extLst>
          </p:cNvPr>
          <p:cNvSpPr/>
          <p:nvPr/>
        </p:nvSpPr>
        <p:spPr>
          <a:xfrm>
            <a:off x="1140926" y="2120414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" name="Flowchart: Delay 17">
            <a:extLst>
              <a:ext uri="{FF2B5EF4-FFF2-40B4-BE49-F238E27FC236}">
                <a16:creationId xmlns:a16="http://schemas.microsoft.com/office/drawing/2014/main" id="{AC819998-3989-593D-BB82-7D560CD54F08}"/>
              </a:ext>
            </a:extLst>
          </p:cNvPr>
          <p:cNvSpPr/>
          <p:nvPr/>
        </p:nvSpPr>
        <p:spPr>
          <a:xfrm rot="16200000">
            <a:off x="1132858" y="2297292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5B45B5AF-85D8-8F72-1B83-B389C1375C94}"/>
              </a:ext>
            </a:extLst>
          </p:cNvPr>
          <p:cNvSpPr/>
          <p:nvPr/>
        </p:nvSpPr>
        <p:spPr>
          <a:xfrm>
            <a:off x="1409011" y="2120413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Flowchart: Delay 19">
            <a:extLst>
              <a:ext uri="{FF2B5EF4-FFF2-40B4-BE49-F238E27FC236}">
                <a16:creationId xmlns:a16="http://schemas.microsoft.com/office/drawing/2014/main" id="{B432705F-1CB0-EA28-9B1C-8D12C3A76CF0}"/>
              </a:ext>
            </a:extLst>
          </p:cNvPr>
          <p:cNvSpPr/>
          <p:nvPr/>
        </p:nvSpPr>
        <p:spPr>
          <a:xfrm rot="16200000">
            <a:off x="1400943" y="2297291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075465D0-74AC-1BB1-7FFF-0147FBFBF3D1}"/>
              </a:ext>
            </a:extLst>
          </p:cNvPr>
          <p:cNvSpPr/>
          <p:nvPr/>
        </p:nvSpPr>
        <p:spPr>
          <a:xfrm>
            <a:off x="1681148" y="2120412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Flowchart: Delay 21">
            <a:extLst>
              <a:ext uri="{FF2B5EF4-FFF2-40B4-BE49-F238E27FC236}">
                <a16:creationId xmlns:a16="http://schemas.microsoft.com/office/drawing/2014/main" id="{92EE9C7C-B0F9-7909-0B6F-88655F462505}"/>
              </a:ext>
            </a:extLst>
          </p:cNvPr>
          <p:cNvSpPr/>
          <p:nvPr/>
        </p:nvSpPr>
        <p:spPr>
          <a:xfrm rot="16200000">
            <a:off x="1673080" y="2297290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372A7626-92D0-DE86-F587-132166B04E1C}"/>
              </a:ext>
            </a:extLst>
          </p:cNvPr>
          <p:cNvSpPr/>
          <p:nvPr/>
        </p:nvSpPr>
        <p:spPr>
          <a:xfrm>
            <a:off x="1953285" y="2120412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Flowchart: Delay 23">
            <a:extLst>
              <a:ext uri="{FF2B5EF4-FFF2-40B4-BE49-F238E27FC236}">
                <a16:creationId xmlns:a16="http://schemas.microsoft.com/office/drawing/2014/main" id="{3727FF39-DC07-3ECD-A818-0637AD3F866F}"/>
              </a:ext>
            </a:extLst>
          </p:cNvPr>
          <p:cNvSpPr/>
          <p:nvPr/>
        </p:nvSpPr>
        <p:spPr>
          <a:xfrm rot="16200000">
            <a:off x="1945217" y="2297290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F4CF4333-D69E-89F2-0835-B3B3539EBD1B}"/>
              </a:ext>
            </a:extLst>
          </p:cNvPr>
          <p:cNvSpPr/>
          <p:nvPr/>
        </p:nvSpPr>
        <p:spPr>
          <a:xfrm>
            <a:off x="2223269" y="2120412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6" name="Flowchart: Delay 55">
            <a:extLst>
              <a:ext uri="{FF2B5EF4-FFF2-40B4-BE49-F238E27FC236}">
                <a16:creationId xmlns:a16="http://schemas.microsoft.com/office/drawing/2014/main" id="{B763CC3B-321E-14A5-9DD3-C0F3FF6FA254}"/>
              </a:ext>
            </a:extLst>
          </p:cNvPr>
          <p:cNvSpPr/>
          <p:nvPr/>
        </p:nvSpPr>
        <p:spPr>
          <a:xfrm rot="16200000">
            <a:off x="2215201" y="2297290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1A3EF560-C215-D650-3F0E-B1C32F50C193}"/>
              </a:ext>
            </a:extLst>
          </p:cNvPr>
          <p:cNvSpPr/>
          <p:nvPr/>
        </p:nvSpPr>
        <p:spPr>
          <a:xfrm>
            <a:off x="2491354" y="2120407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8" name="Flowchart: Delay 57">
            <a:extLst>
              <a:ext uri="{FF2B5EF4-FFF2-40B4-BE49-F238E27FC236}">
                <a16:creationId xmlns:a16="http://schemas.microsoft.com/office/drawing/2014/main" id="{68A938EA-FD8F-EC06-71E4-96B719B24A94}"/>
              </a:ext>
            </a:extLst>
          </p:cNvPr>
          <p:cNvSpPr/>
          <p:nvPr/>
        </p:nvSpPr>
        <p:spPr>
          <a:xfrm rot="16200000">
            <a:off x="2483286" y="2297285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E3370B0B-3FDB-28B2-F498-12E8771CEE9B}"/>
              </a:ext>
            </a:extLst>
          </p:cNvPr>
          <p:cNvSpPr/>
          <p:nvPr/>
        </p:nvSpPr>
        <p:spPr>
          <a:xfrm>
            <a:off x="2759439" y="2120406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0" name="Flowchart: Delay 59">
            <a:extLst>
              <a:ext uri="{FF2B5EF4-FFF2-40B4-BE49-F238E27FC236}">
                <a16:creationId xmlns:a16="http://schemas.microsoft.com/office/drawing/2014/main" id="{C215FF63-0606-6120-EECF-2B04F2CD5E26}"/>
              </a:ext>
            </a:extLst>
          </p:cNvPr>
          <p:cNvSpPr/>
          <p:nvPr/>
        </p:nvSpPr>
        <p:spPr>
          <a:xfrm rot="16200000">
            <a:off x="2751371" y="2297284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A2481DA1-D9CA-C8E6-C16A-52380C25C7F1}"/>
              </a:ext>
            </a:extLst>
          </p:cNvPr>
          <p:cNvSpPr/>
          <p:nvPr/>
        </p:nvSpPr>
        <p:spPr>
          <a:xfrm>
            <a:off x="3031576" y="2120405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2" name="Flowchart: Delay 61">
            <a:extLst>
              <a:ext uri="{FF2B5EF4-FFF2-40B4-BE49-F238E27FC236}">
                <a16:creationId xmlns:a16="http://schemas.microsoft.com/office/drawing/2014/main" id="{6829DBFB-DABA-3DFA-11E5-6AA83401836C}"/>
              </a:ext>
            </a:extLst>
          </p:cNvPr>
          <p:cNvSpPr/>
          <p:nvPr/>
        </p:nvSpPr>
        <p:spPr>
          <a:xfrm rot="16200000">
            <a:off x="3023508" y="2297283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033C33CE-DC32-3577-40B4-FB769F105EC9}"/>
              </a:ext>
            </a:extLst>
          </p:cNvPr>
          <p:cNvSpPr/>
          <p:nvPr/>
        </p:nvSpPr>
        <p:spPr>
          <a:xfrm>
            <a:off x="3303713" y="2120405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4" name="Flowchart: Delay 63">
            <a:extLst>
              <a:ext uri="{FF2B5EF4-FFF2-40B4-BE49-F238E27FC236}">
                <a16:creationId xmlns:a16="http://schemas.microsoft.com/office/drawing/2014/main" id="{95CECBAE-BB63-BC4D-C07A-CB3E63D0088B}"/>
              </a:ext>
            </a:extLst>
          </p:cNvPr>
          <p:cNvSpPr/>
          <p:nvPr/>
        </p:nvSpPr>
        <p:spPr>
          <a:xfrm rot="16200000">
            <a:off x="3295645" y="2297283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A050C34D-1F2F-0978-0230-E554DD300577}"/>
              </a:ext>
            </a:extLst>
          </p:cNvPr>
          <p:cNvSpPr/>
          <p:nvPr/>
        </p:nvSpPr>
        <p:spPr>
          <a:xfrm>
            <a:off x="3582901" y="2120405"/>
            <a:ext cx="188102" cy="176574"/>
          </a:xfrm>
          <a:prstGeom prst="flowChartConnector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6" name="Flowchart: Delay 65">
            <a:extLst>
              <a:ext uri="{FF2B5EF4-FFF2-40B4-BE49-F238E27FC236}">
                <a16:creationId xmlns:a16="http://schemas.microsoft.com/office/drawing/2014/main" id="{BDA36955-3E93-0AB0-D840-26B2610419E7}"/>
              </a:ext>
            </a:extLst>
          </p:cNvPr>
          <p:cNvSpPr/>
          <p:nvPr/>
        </p:nvSpPr>
        <p:spPr>
          <a:xfrm rot="16200000">
            <a:off x="3574833" y="2297283"/>
            <a:ext cx="196821" cy="235058"/>
          </a:xfrm>
          <a:prstGeom prst="flowChartDelay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7D33FEF0-ACDA-93C3-712C-84F007F2B05F}"/>
              </a:ext>
            </a:extLst>
          </p:cNvPr>
          <p:cNvSpPr/>
          <p:nvPr/>
        </p:nvSpPr>
        <p:spPr>
          <a:xfrm>
            <a:off x="3850986" y="2120400"/>
            <a:ext cx="188102" cy="176574"/>
          </a:xfrm>
          <a:prstGeom prst="flowChartConnector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8" name="Flowchart: Delay 67">
            <a:extLst>
              <a:ext uri="{FF2B5EF4-FFF2-40B4-BE49-F238E27FC236}">
                <a16:creationId xmlns:a16="http://schemas.microsoft.com/office/drawing/2014/main" id="{ED894DCA-2612-4845-15E4-F3FD93C586D0}"/>
              </a:ext>
            </a:extLst>
          </p:cNvPr>
          <p:cNvSpPr/>
          <p:nvPr/>
        </p:nvSpPr>
        <p:spPr>
          <a:xfrm rot="16200000">
            <a:off x="3842918" y="2297278"/>
            <a:ext cx="196821" cy="235058"/>
          </a:xfrm>
          <a:prstGeom prst="flowChartDelay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C3BD3AE1-12E4-00D5-26CD-BCB0B9584C44}"/>
              </a:ext>
            </a:extLst>
          </p:cNvPr>
          <p:cNvSpPr/>
          <p:nvPr/>
        </p:nvSpPr>
        <p:spPr>
          <a:xfrm>
            <a:off x="4119071" y="2120399"/>
            <a:ext cx="188102" cy="176574"/>
          </a:xfrm>
          <a:prstGeom prst="flowChartConnector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0" name="Flowchart: Delay 69">
            <a:extLst>
              <a:ext uri="{FF2B5EF4-FFF2-40B4-BE49-F238E27FC236}">
                <a16:creationId xmlns:a16="http://schemas.microsoft.com/office/drawing/2014/main" id="{7A5C5005-1C5E-D7AF-F28C-A1E0A67798A1}"/>
              </a:ext>
            </a:extLst>
          </p:cNvPr>
          <p:cNvSpPr/>
          <p:nvPr/>
        </p:nvSpPr>
        <p:spPr>
          <a:xfrm rot="16200000">
            <a:off x="4111003" y="2297277"/>
            <a:ext cx="196821" cy="235058"/>
          </a:xfrm>
          <a:prstGeom prst="flowChartDelay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1" name="Flowchart: Connector 70">
            <a:extLst>
              <a:ext uri="{FF2B5EF4-FFF2-40B4-BE49-F238E27FC236}">
                <a16:creationId xmlns:a16="http://schemas.microsoft.com/office/drawing/2014/main" id="{A42483E1-EEFE-9933-842F-57210B8C8EEB}"/>
              </a:ext>
            </a:extLst>
          </p:cNvPr>
          <p:cNvSpPr/>
          <p:nvPr/>
        </p:nvSpPr>
        <p:spPr>
          <a:xfrm>
            <a:off x="4391208" y="2120398"/>
            <a:ext cx="188102" cy="176574"/>
          </a:xfrm>
          <a:prstGeom prst="flowChartConnector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2" name="Flowchart: Delay 71">
            <a:extLst>
              <a:ext uri="{FF2B5EF4-FFF2-40B4-BE49-F238E27FC236}">
                <a16:creationId xmlns:a16="http://schemas.microsoft.com/office/drawing/2014/main" id="{00EC0DE1-1CB4-211F-87A9-46F78656C4F1}"/>
              </a:ext>
            </a:extLst>
          </p:cNvPr>
          <p:cNvSpPr/>
          <p:nvPr/>
        </p:nvSpPr>
        <p:spPr>
          <a:xfrm rot="16200000">
            <a:off x="4383140" y="2297276"/>
            <a:ext cx="196821" cy="235058"/>
          </a:xfrm>
          <a:prstGeom prst="flowChartDelay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45A33C57-67ED-F876-839F-FCC33D4A61B7}"/>
              </a:ext>
            </a:extLst>
          </p:cNvPr>
          <p:cNvSpPr/>
          <p:nvPr/>
        </p:nvSpPr>
        <p:spPr>
          <a:xfrm>
            <a:off x="4663345" y="2120398"/>
            <a:ext cx="188102" cy="176574"/>
          </a:xfrm>
          <a:prstGeom prst="flowChartConnector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4" name="Flowchart: Delay 73">
            <a:extLst>
              <a:ext uri="{FF2B5EF4-FFF2-40B4-BE49-F238E27FC236}">
                <a16:creationId xmlns:a16="http://schemas.microsoft.com/office/drawing/2014/main" id="{25D55F73-433A-EF2D-661E-B13CA1B691A8}"/>
              </a:ext>
            </a:extLst>
          </p:cNvPr>
          <p:cNvSpPr/>
          <p:nvPr/>
        </p:nvSpPr>
        <p:spPr>
          <a:xfrm rot="16200000">
            <a:off x="4655277" y="2297276"/>
            <a:ext cx="196821" cy="235058"/>
          </a:xfrm>
          <a:prstGeom prst="flowChartDelay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5" name="Flowchart: Connector 74">
            <a:extLst>
              <a:ext uri="{FF2B5EF4-FFF2-40B4-BE49-F238E27FC236}">
                <a16:creationId xmlns:a16="http://schemas.microsoft.com/office/drawing/2014/main" id="{9708E6FA-27C6-29D3-8A9D-C14533B2C980}"/>
              </a:ext>
            </a:extLst>
          </p:cNvPr>
          <p:cNvSpPr/>
          <p:nvPr/>
        </p:nvSpPr>
        <p:spPr>
          <a:xfrm>
            <a:off x="872840" y="3751871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Connector 75">
            <a:extLst>
              <a:ext uri="{FF2B5EF4-FFF2-40B4-BE49-F238E27FC236}">
                <a16:creationId xmlns:a16="http://schemas.microsoft.com/office/drawing/2014/main" id="{EC3EE531-5B62-F938-AB07-1045B7022890}"/>
              </a:ext>
            </a:extLst>
          </p:cNvPr>
          <p:cNvSpPr/>
          <p:nvPr/>
        </p:nvSpPr>
        <p:spPr>
          <a:xfrm>
            <a:off x="1140925" y="3751866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lowchart: Delay 76">
            <a:extLst>
              <a:ext uri="{FF2B5EF4-FFF2-40B4-BE49-F238E27FC236}">
                <a16:creationId xmlns:a16="http://schemas.microsoft.com/office/drawing/2014/main" id="{FD992DE7-3921-4257-5EFD-936D30FF689D}"/>
              </a:ext>
            </a:extLst>
          </p:cNvPr>
          <p:cNvSpPr/>
          <p:nvPr/>
        </p:nvSpPr>
        <p:spPr>
          <a:xfrm rot="16200000">
            <a:off x="1132857" y="3928744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lowchart: Connector 77">
            <a:extLst>
              <a:ext uri="{FF2B5EF4-FFF2-40B4-BE49-F238E27FC236}">
                <a16:creationId xmlns:a16="http://schemas.microsoft.com/office/drawing/2014/main" id="{7379E15D-5717-B820-6F5D-FA0CBAFBA23F}"/>
              </a:ext>
            </a:extLst>
          </p:cNvPr>
          <p:cNvSpPr/>
          <p:nvPr/>
        </p:nvSpPr>
        <p:spPr>
          <a:xfrm>
            <a:off x="1409010" y="3751865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lowchart: Delay 78">
            <a:extLst>
              <a:ext uri="{FF2B5EF4-FFF2-40B4-BE49-F238E27FC236}">
                <a16:creationId xmlns:a16="http://schemas.microsoft.com/office/drawing/2014/main" id="{73AF8D62-D9CB-AEF9-5B64-3A18B0EE8B27}"/>
              </a:ext>
            </a:extLst>
          </p:cNvPr>
          <p:cNvSpPr/>
          <p:nvPr/>
        </p:nvSpPr>
        <p:spPr>
          <a:xfrm rot="16200000">
            <a:off x="1400942" y="3928743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lowchart: Connector 79">
            <a:extLst>
              <a:ext uri="{FF2B5EF4-FFF2-40B4-BE49-F238E27FC236}">
                <a16:creationId xmlns:a16="http://schemas.microsoft.com/office/drawing/2014/main" id="{7D126B40-CA0C-210C-043E-247267A0C496}"/>
              </a:ext>
            </a:extLst>
          </p:cNvPr>
          <p:cNvSpPr/>
          <p:nvPr/>
        </p:nvSpPr>
        <p:spPr>
          <a:xfrm>
            <a:off x="1681147" y="3751864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elay 80">
            <a:extLst>
              <a:ext uri="{FF2B5EF4-FFF2-40B4-BE49-F238E27FC236}">
                <a16:creationId xmlns:a16="http://schemas.microsoft.com/office/drawing/2014/main" id="{51877EA9-EF1A-A102-E300-90B7ECC44E33}"/>
              </a:ext>
            </a:extLst>
          </p:cNvPr>
          <p:cNvSpPr/>
          <p:nvPr/>
        </p:nvSpPr>
        <p:spPr>
          <a:xfrm rot="16200000">
            <a:off x="1673079" y="3928742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lowchart: Connector 81">
            <a:extLst>
              <a:ext uri="{FF2B5EF4-FFF2-40B4-BE49-F238E27FC236}">
                <a16:creationId xmlns:a16="http://schemas.microsoft.com/office/drawing/2014/main" id="{75FAF765-FD5F-57C3-33CC-56BEF3FABD06}"/>
              </a:ext>
            </a:extLst>
          </p:cNvPr>
          <p:cNvSpPr/>
          <p:nvPr/>
        </p:nvSpPr>
        <p:spPr>
          <a:xfrm>
            <a:off x="1953284" y="3751864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lowchart: Delay 82">
            <a:extLst>
              <a:ext uri="{FF2B5EF4-FFF2-40B4-BE49-F238E27FC236}">
                <a16:creationId xmlns:a16="http://schemas.microsoft.com/office/drawing/2014/main" id="{43C14A54-F9B9-9ECC-3C7A-1BE6DAA499E7}"/>
              </a:ext>
            </a:extLst>
          </p:cNvPr>
          <p:cNvSpPr/>
          <p:nvPr/>
        </p:nvSpPr>
        <p:spPr>
          <a:xfrm rot="16200000">
            <a:off x="1945216" y="3928742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3A024F41-A65F-EB64-DAF2-D206C6910377}"/>
              </a:ext>
            </a:extLst>
          </p:cNvPr>
          <p:cNvSpPr/>
          <p:nvPr/>
        </p:nvSpPr>
        <p:spPr>
          <a:xfrm>
            <a:off x="2223268" y="3751864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Delay 84">
            <a:extLst>
              <a:ext uri="{FF2B5EF4-FFF2-40B4-BE49-F238E27FC236}">
                <a16:creationId xmlns:a16="http://schemas.microsoft.com/office/drawing/2014/main" id="{DC8A248C-56A0-DFC3-EB45-0C85C8D8175F}"/>
              </a:ext>
            </a:extLst>
          </p:cNvPr>
          <p:cNvSpPr/>
          <p:nvPr/>
        </p:nvSpPr>
        <p:spPr>
          <a:xfrm rot="16200000">
            <a:off x="2215200" y="3928742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Connector 85">
            <a:extLst>
              <a:ext uri="{FF2B5EF4-FFF2-40B4-BE49-F238E27FC236}">
                <a16:creationId xmlns:a16="http://schemas.microsoft.com/office/drawing/2014/main" id="{9C7F305A-AE1E-963A-F263-47C986F2AAE3}"/>
              </a:ext>
            </a:extLst>
          </p:cNvPr>
          <p:cNvSpPr/>
          <p:nvPr/>
        </p:nvSpPr>
        <p:spPr>
          <a:xfrm>
            <a:off x="2491353" y="3751859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Delay 86">
            <a:extLst>
              <a:ext uri="{FF2B5EF4-FFF2-40B4-BE49-F238E27FC236}">
                <a16:creationId xmlns:a16="http://schemas.microsoft.com/office/drawing/2014/main" id="{DA2805A8-0967-7A68-D6E2-0FE4D15B5749}"/>
              </a:ext>
            </a:extLst>
          </p:cNvPr>
          <p:cNvSpPr/>
          <p:nvPr/>
        </p:nvSpPr>
        <p:spPr>
          <a:xfrm rot="16200000">
            <a:off x="2483285" y="3928737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Connector 87">
            <a:extLst>
              <a:ext uri="{FF2B5EF4-FFF2-40B4-BE49-F238E27FC236}">
                <a16:creationId xmlns:a16="http://schemas.microsoft.com/office/drawing/2014/main" id="{446BBC9E-B569-F237-F1C7-10AAE065EA33}"/>
              </a:ext>
            </a:extLst>
          </p:cNvPr>
          <p:cNvSpPr/>
          <p:nvPr/>
        </p:nvSpPr>
        <p:spPr>
          <a:xfrm>
            <a:off x="2759438" y="3751858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Delay 88">
            <a:extLst>
              <a:ext uri="{FF2B5EF4-FFF2-40B4-BE49-F238E27FC236}">
                <a16:creationId xmlns:a16="http://schemas.microsoft.com/office/drawing/2014/main" id="{FECD25D5-6EC4-3C2F-3CF0-500E48D3B5C5}"/>
              </a:ext>
            </a:extLst>
          </p:cNvPr>
          <p:cNvSpPr/>
          <p:nvPr/>
        </p:nvSpPr>
        <p:spPr>
          <a:xfrm rot="16200000">
            <a:off x="2751370" y="3928736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Connector 89">
            <a:extLst>
              <a:ext uri="{FF2B5EF4-FFF2-40B4-BE49-F238E27FC236}">
                <a16:creationId xmlns:a16="http://schemas.microsoft.com/office/drawing/2014/main" id="{544A3AA0-93CA-5D54-E94C-EEE8AF5E54D2}"/>
              </a:ext>
            </a:extLst>
          </p:cNvPr>
          <p:cNvSpPr/>
          <p:nvPr/>
        </p:nvSpPr>
        <p:spPr>
          <a:xfrm>
            <a:off x="3031575" y="3751857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Delay 90">
            <a:extLst>
              <a:ext uri="{FF2B5EF4-FFF2-40B4-BE49-F238E27FC236}">
                <a16:creationId xmlns:a16="http://schemas.microsoft.com/office/drawing/2014/main" id="{D66FAF20-A474-53EC-415B-D6B2BD232DB3}"/>
              </a:ext>
            </a:extLst>
          </p:cNvPr>
          <p:cNvSpPr/>
          <p:nvPr/>
        </p:nvSpPr>
        <p:spPr>
          <a:xfrm rot="16200000">
            <a:off x="3023507" y="3928735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Connector 91">
            <a:extLst>
              <a:ext uri="{FF2B5EF4-FFF2-40B4-BE49-F238E27FC236}">
                <a16:creationId xmlns:a16="http://schemas.microsoft.com/office/drawing/2014/main" id="{3E43DD32-5773-22B6-5402-7EEB11163065}"/>
              </a:ext>
            </a:extLst>
          </p:cNvPr>
          <p:cNvSpPr/>
          <p:nvPr/>
        </p:nvSpPr>
        <p:spPr>
          <a:xfrm>
            <a:off x="3303712" y="3751857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Delay 92">
            <a:extLst>
              <a:ext uri="{FF2B5EF4-FFF2-40B4-BE49-F238E27FC236}">
                <a16:creationId xmlns:a16="http://schemas.microsoft.com/office/drawing/2014/main" id="{0E266BAD-9E58-09A2-B563-C45DB54101F6}"/>
              </a:ext>
            </a:extLst>
          </p:cNvPr>
          <p:cNvSpPr/>
          <p:nvPr/>
        </p:nvSpPr>
        <p:spPr>
          <a:xfrm rot="16200000">
            <a:off x="3295644" y="3928735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40EC49E5-F20A-BC1E-7FF1-9098303A7B6E}"/>
              </a:ext>
            </a:extLst>
          </p:cNvPr>
          <p:cNvSpPr/>
          <p:nvPr/>
        </p:nvSpPr>
        <p:spPr>
          <a:xfrm>
            <a:off x="3582900" y="3751857"/>
            <a:ext cx="188102" cy="176574"/>
          </a:xfrm>
          <a:prstGeom prst="flowChartConnector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Delay 94">
            <a:extLst>
              <a:ext uri="{FF2B5EF4-FFF2-40B4-BE49-F238E27FC236}">
                <a16:creationId xmlns:a16="http://schemas.microsoft.com/office/drawing/2014/main" id="{68649A95-D6C6-FF32-EBAB-C6729183CA57}"/>
              </a:ext>
            </a:extLst>
          </p:cNvPr>
          <p:cNvSpPr/>
          <p:nvPr/>
        </p:nvSpPr>
        <p:spPr>
          <a:xfrm rot="16200000">
            <a:off x="3574832" y="3928735"/>
            <a:ext cx="196821" cy="235058"/>
          </a:xfrm>
          <a:prstGeom prst="flowChartDelay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Connector 95">
            <a:extLst>
              <a:ext uri="{FF2B5EF4-FFF2-40B4-BE49-F238E27FC236}">
                <a16:creationId xmlns:a16="http://schemas.microsoft.com/office/drawing/2014/main" id="{2C43B3D2-E69A-A15D-538A-4BFCD3257BC5}"/>
              </a:ext>
            </a:extLst>
          </p:cNvPr>
          <p:cNvSpPr/>
          <p:nvPr/>
        </p:nvSpPr>
        <p:spPr>
          <a:xfrm>
            <a:off x="3850985" y="3751852"/>
            <a:ext cx="188102" cy="176574"/>
          </a:xfrm>
          <a:prstGeom prst="flowChartConnector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Delay 96">
            <a:extLst>
              <a:ext uri="{FF2B5EF4-FFF2-40B4-BE49-F238E27FC236}">
                <a16:creationId xmlns:a16="http://schemas.microsoft.com/office/drawing/2014/main" id="{E426D0D7-5282-D9E1-2A09-8F45973935BF}"/>
              </a:ext>
            </a:extLst>
          </p:cNvPr>
          <p:cNvSpPr/>
          <p:nvPr/>
        </p:nvSpPr>
        <p:spPr>
          <a:xfrm rot="16200000">
            <a:off x="3842917" y="3928730"/>
            <a:ext cx="196821" cy="235058"/>
          </a:xfrm>
          <a:prstGeom prst="flowChartDelay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Connector 97">
            <a:extLst>
              <a:ext uri="{FF2B5EF4-FFF2-40B4-BE49-F238E27FC236}">
                <a16:creationId xmlns:a16="http://schemas.microsoft.com/office/drawing/2014/main" id="{20FD1E39-5148-123F-331E-B6E479857BB9}"/>
              </a:ext>
            </a:extLst>
          </p:cNvPr>
          <p:cNvSpPr/>
          <p:nvPr/>
        </p:nvSpPr>
        <p:spPr>
          <a:xfrm>
            <a:off x="4119070" y="3751851"/>
            <a:ext cx="188102" cy="176574"/>
          </a:xfrm>
          <a:prstGeom prst="flowChartConnector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lowchart: Delay 98">
            <a:extLst>
              <a:ext uri="{FF2B5EF4-FFF2-40B4-BE49-F238E27FC236}">
                <a16:creationId xmlns:a16="http://schemas.microsoft.com/office/drawing/2014/main" id="{DB31C334-3B6D-3B50-6D61-A797CC209312}"/>
              </a:ext>
            </a:extLst>
          </p:cNvPr>
          <p:cNvSpPr/>
          <p:nvPr/>
        </p:nvSpPr>
        <p:spPr>
          <a:xfrm rot="16200000">
            <a:off x="4111002" y="3928729"/>
            <a:ext cx="196821" cy="235058"/>
          </a:xfrm>
          <a:prstGeom prst="flowChartDelay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Connector 99">
            <a:extLst>
              <a:ext uri="{FF2B5EF4-FFF2-40B4-BE49-F238E27FC236}">
                <a16:creationId xmlns:a16="http://schemas.microsoft.com/office/drawing/2014/main" id="{A1E28BCB-1048-99A3-170C-73D0F44FBA96}"/>
              </a:ext>
            </a:extLst>
          </p:cNvPr>
          <p:cNvSpPr/>
          <p:nvPr/>
        </p:nvSpPr>
        <p:spPr>
          <a:xfrm>
            <a:off x="4391207" y="3751850"/>
            <a:ext cx="188102" cy="176574"/>
          </a:xfrm>
          <a:prstGeom prst="flowChartConnector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Delay 100">
            <a:extLst>
              <a:ext uri="{FF2B5EF4-FFF2-40B4-BE49-F238E27FC236}">
                <a16:creationId xmlns:a16="http://schemas.microsoft.com/office/drawing/2014/main" id="{A2E20EF3-1DB1-2062-729E-C014EAF0F3B6}"/>
              </a:ext>
            </a:extLst>
          </p:cNvPr>
          <p:cNvSpPr/>
          <p:nvPr/>
        </p:nvSpPr>
        <p:spPr>
          <a:xfrm rot="16200000">
            <a:off x="4383139" y="3928728"/>
            <a:ext cx="196821" cy="235058"/>
          </a:xfrm>
          <a:prstGeom prst="flowChartDelay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Connector 101">
            <a:extLst>
              <a:ext uri="{FF2B5EF4-FFF2-40B4-BE49-F238E27FC236}">
                <a16:creationId xmlns:a16="http://schemas.microsoft.com/office/drawing/2014/main" id="{8C15D59F-A3F5-D6A0-4D9C-66696956E605}"/>
              </a:ext>
            </a:extLst>
          </p:cNvPr>
          <p:cNvSpPr/>
          <p:nvPr/>
        </p:nvSpPr>
        <p:spPr>
          <a:xfrm>
            <a:off x="4663344" y="3751850"/>
            <a:ext cx="188102" cy="176574"/>
          </a:xfrm>
          <a:prstGeom prst="flowChartConnector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Delay 102">
            <a:extLst>
              <a:ext uri="{FF2B5EF4-FFF2-40B4-BE49-F238E27FC236}">
                <a16:creationId xmlns:a16="http://schemas.microsoft.com/office/drawing/2014/main" id="{20BA47DB-FFAB-886E-6295-2469F2848A9B}"/>
              </a:ext>
            </a:extLst>
          </p:cNvPr>
          <p:cNvSpPr/>
          <p:nvPr/>
        </p:nvSpPr>
        <p:spPr>
          <a:xfrm rot="16200000">
            <a:off x="4655276" y="3928728"/>
            <a:ext cx="196821" cy="235058"/>
          </a:xfrm>
          <a:prstGeom prst="flowChartDelay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lowchart: Delay 103">
            <a:extLst>
              <a:ext uri="{FF2B5EF4-FFF2-40B4-BE49-F238E27FC236}">
                <a16:creationId xmlns:a16="http://schemas.microsoft.com/office/drawing/2014/main" id="{A65FCF4A-0302-1180-20B4-08094EB720DA}"/>
              </a:ext>
            </a:extLst>
          </p:cNvPr>
          <p:cNvSpPr/>
          <p:nvPr/>
        </p:nvSpPr>
        <p:spPr>
          <a:xfrm rot="16200000">
            <a:off x="868481" y="3928728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lowchart: Connector 104">
            <a:extLst>
              <a:ext uri="{FF2B5EF4-FFF2-40B4-BE49-F238E27FC236}">
                <a16:creationId xmlns:a16="http://schemas.microsoft.com/office/drawing/2014/main" id="{5ECB2FB9-7113-54B9-1883-B553C9B9C4E1}"/>
              </a:ext>
            </a:extLst>
          </p:cNvPr>
          <p:cNvSpPr/>
          <p:nvPr/>
        </p:nvSpPr>
        <p:spPr>
          <a:xfrm>
            <a:off x="872840" y="5402390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6" name="Flowchart: Delay 105">
            <a:extLst>
              <a:ext uri="{FF2B5EF4-FFF2-40B4-BE49-F238E27FC236}">
                <a16:creationId xmlns:a16="http://schemas.microsoft.com/office/drawing/2014/main" id="{CE8728BE-236A-5660-3FFF-57E544519D17}"/>
              </a:ext>
            </a:extLst>
          </p:cNvPr>
          <p:cNvSpPr/>
          <p:nvPr/>
        </p:nvSpPr>
        <p:spPr>
          <a:xfrm rot="16200000">
            <a:off x="864772" y="5579268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lowchart: Connector 106">
            <a:extLst>
              <a:ext uri="{FF2B5EF4-FFF2-40B4-BE49-F238E27FC236}">
                <a16:creationId xmlns:a16="http://schemas.microsoft.com/office/drawing/2014/main" id="{FFC45946-0991-7090-6E5F-711E298890F4}"/>
              </a:ext>
            </a:extLst>
          </p:cNvPr>
          <p:cNvSpPr/>
          <p:nvPr/>
        </p:nvSpPr>
        <p:spPr>
          <a:xfrm>
            <a:off x="1140925" y="5402385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8" name="Flowchart: Delay 107">
            <a:extLst>
              <a:ext uri="{FF2B5EF4-FFF2-40B4-BE49-F238E27FC236}">
                <a16:creationId xmlns:a16="http://schemas.microsoft.com/office/drawing/2014/main" id="{4769E7FB-20D7-2B0A-6D64-DA00483AE904}"/>
              </a:ext>
            </a:extLst>
          </p:cNvPr>
          <p:cNvSpPr/>
          <p:nvPr/>
        </p:nvSpPr>
        <p:spPr>
          <a:xfrm rot="16200000">
            <a:off x="1132857" y="5579263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9" name="Flowchart: Connector 108">
            <a:extLst>
              <a:ext uri="{FF2B5EF4-FFF2-40B4-BE49-F238E27FC236}">
                <a16:creationId xmlns:a16="http://schemas.microsoft.com/office/drawing/2014/main" id="{118B92F4-FDE8-D926-0D7A-FD8225C2125A}"/>
              </a:ext>
            </a:extLst>
          </p:cNvPr>
          <p:cNvSpPr/>
          <p:nvPr/>
        </p:nvSpPr>
        <p:spPr>
          <a:xfrm>
            <a:off x="1409010" y="5402384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0" name="Flowchart: Delay 109">
            <a:extLst>
              <a:ext uri="{FF2B5EF4-FFF2-40B4-BE49-F238E27FC236}">
                <a16:creationId xmlns:a16="http://schemas.microsoft.com/office/drawing/2014/main" id="{0DA3AA1E-53B4-A4E5-4FDB-2488D16DCB31}"/>
              </a:ext>
            </a:extLst>
          </p:cNvPr>
          <p:cNvSpPr/>
          <p:nvPr/>
        </p:nvSpPr>
        <p:spPr>
          <a:xfrm rot="16200000">
            <a:off x="1400942" y="5579262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1" name="Flowchart: Connector 110">
            <a:extLst>
              <a:ext uri="{FF2B5EF4-FFF2-40B4-BE49-F238E27FC236}">
                <a16:creationId xmlns:a16="http://schemas.microsoft.com/office/drawing/2014/main" id="{FD286F28-DD33-0DE5-894B-15F215AE5FE3}"/>
              </a:ext>
            </a:extLst>
          </p:cNvPr>
          <p:cNvSpPr/>
          <p:nvPr/>
        </p:nvSpPr>
        <p:spPr>
          <a:xfrm>
            <a:off x="1681147" y="5402383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2" name="Flowchart: Delay 111">
            <a:extLst>
              <a:ext uri="{FF2B5EF4-FFF2-40B4-BE49-F238E27FC236}">
                <a16:creationId xmlns:a16="http://schemas.microsoft.com/office/drawing/2014/main" id="{6315D5AB-3724-7AB1-62DB-77ED11DFEB92}"/>
              </a:ext>
            </a:extLst>
          </p:cNvPr>
          <p:cNvSpPr/>
          <p:nvPr/>
        </p:nvSpPr>
        <p:spPr>
          <a:xfrm rot="16200000">
            <a:off x="1673079" y="5579261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3" name="Flowchart: Connector 112">
            <a:extLst>
              <a:ext uri="{FF2B5EF4-FFF2-40B4-BE49-F238E27FC236}">
                <a16:creationId xmlns:a16="http://schemas.microsoft.com/office/drawing/2014/main" id="{7F5CA0EE-AA08-C19D-19D1-E2A84075CE96}"/>
              </a:ext>
            </a:extLst>
          </p:cNvPr>
          <p:cNvSpPr/>
          <p:nvPr/>
        </p:nvSpPr>
        <p:spPr>
          <a:xfrm>
            <a:off x="1953284" y="5402383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4" name="Flowchart: Delay 113">
            <a:extLst>
              <a:ext uri="{FF2B5EF4-FFF2-40B4-BE49-F238E27FC236}">
                <a16:creationId xmlns:a16="http://schemas.microsoft.com/office/drawing/2014/main" id="{C65FCAED-EED7-F4D2-A41D-F223CCFAFE5E}"/>
              </a:ext>
            </a:extLst>
          </p:cNvPr>
          <p:cNvSpPr/>
          <p:nvPr/>
        </p:nvSpPr>
        <p:spPr>
          <a:xfrm rot="16200000">
            <a:off x="1945216" y="5579261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5" name="Flowchart: Connector 114">
            <a:extLst>
              <a:ext uri="{FF2B5EF4-FFF2-40B4-BE49-F238E27FC236}">
                <a16:creationId xmlns:a16="http://schemas.microsoft.com/office/drawing/2014/main" id="{AA4F9354-B89D-9CA1-A86E-94DC8F51827B}"/>
              </a:ext>
            </a:extLst>
          </p:cNvPr>
          <p:cNvSpPr/>
          <p:nvPr/>
        </p:nvSpPr>
        <p:spPr>
          <a:xfrm>
            <a:off x="2223268" y="5402383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6" name="Flowchart: Delay 115">
            <a:extLst>
              <a:ext uri="{FF2B5EF4-FFF2-40B4-BE49-F238E27FC236}">
                <a16:creationId xmlns:a16="http://schemas.microsoft.com/office/drawing/2014/main" id="{91F23282-99A3-7835-768B-0854AAAB8CB9}"/>
              </a:ext>
            </a:extLst>
          </p:cNvPr>
          <p:cNvSpPr/>
          <p:nvPr/>
        </p:nvSpPr>
        <p:spPr>
          <a:xfrm rot="16200000">
            <a:off x="2215200" y="5579261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7" name="Flowchart: Connector 116">
            <a:extLst>
              <a:ext uri="{FF2B5EF4-FFF2-40B4-BE49-F238E27FC236}">
                <a16:creationId xmlns:a16="http://schemas.microsoft.com/office/drawing/2014/main" id="{5E456D32-BA9F-FF7E-ED28-787DE7EA846C}"/>
              </a:ext>
            </a:extLst>
          </p:cNvPr>
          <p:cNvSpPr/>
          <p:nvPr/>
        </p:nvSpPr>
        <p:spPr>
          <a:xfrm>
            <a:off x="2491353" y="5402378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8" name="Flowchart: Delay 117">
            <a:extLst>
              <a:ext uri="{FF2B5EF4-FFF2-40B4-BE49-F238E27FC236}">
                <a16:creationId xmlns:a16="http://schemas.microsoft.com/office/drawing/2014/main" id="{557D3D13-DBE5-CD2F-E758-2799DD4DDE1E}"/>
              </a:ext>
            </a:extLst>
          </p:cNvPr>
          <p:cNvSpPr/>
          <p:nvPr/>
        </p:nvSpPr>
        <p:spPr>
          <a:xfrm rot="16200000">
            <a:off x="2483285" y="5579256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9" name="Flowchart: Connector 118">
            <a:extLst>
              <a:ext uri="{FF2B5EF4-FFF2-40B4-BE49-F238E27FC236}">
                <a16:creationId xmlns:a16="http://schemas.microsoft.com/office/drawing/2014/main" id="{F8E14841-3872-C89C-0F55-5EEC7CA82831}"/>
              </a:ext>
            </a:extLst>
          </p:cNvPr>
          <p:cNvSpPr/>
          <p:nvPr/>
        </p:nvSpPr>
        <p:spPr>
          <a:xfrm>
            <a:off x="2759438" y="5402377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0" name="Flowchart: Delay 119">
            <a:extLst>
              <a:ext uri="{FF2B5EF4-FFF2-40B4-BE49-F238E27FC236}">
                <a16:creationId xmlns:a16="http://schemas.microsoft.com/office/drawing/2014/main" id="{602B3EF9-ABEC-B5C2-0FE9-B35E82B04B3F}"/>
              </a:ext>
            </a:extLst>
          </p:cNvPr>
          <p:cNvSpPr/>
          <p:nvPr/>
        </p:nvSpPr>
        <p:spPr>
          <a:xfrm rot="16200000">
            <a:off x="2751370" y="5579255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1" name="Flowchart: Connector 120">
            <a:extLst>
              <a:ext uri="{FF2B5EF4-FFF2-40B4-BE49-F238E27FC236}">
                <a16:creationId xmlns:a16="http://schemas.microsoft.com/office/drawing/2014/main" id="{0D41BFD9-63E6-2B4E-0E25-DA84BA07ACEB}"/>
              </a:ext>
            </a:extLst>
          </p:cNvPr>
          <p:cNvSpPr/>
          <p:nvPr/>
        </p:nvSpPr>
        <p:spPr>
          <a:xfrm>
            <a:off x="3031575" y="5402376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2" name="Flowchart: Delay 121">
            <a:extLst>
              <a:ext uri="{FF2B5EF4-FFF2-40B4-BE49-F238E27FC236}">
                <a16:creationId xmlns:a16="http://schemas.microsoft.com/office/drawing/2014/main" id="{1D1FA100-8BDF-0E7D-EDEE-BCA737C35095}"/>
              </a:ext>
            </a:extLst>
          </p:cNvPr>
          <p:cNvSpPr/>
          <p:nvPr/>
        </p:nvSpPr>
        <p:spPr>
          <a:xfrm rot="16200000">
            <a:off x="3023507" y="5579254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3" name="Flowchart: Connector 122">
            <a:extLst>
              <a:ext uri="{FF2B5EF4-FFF2-40B4-BE49-F238E27FC236}">
                <a16:creationId xmlns:a16="http://schemas.microsoft.com/office/drawing/2014/main" id="{3DDA98C2-8D1F-1823-0611-FFCE70F3FB85}"/>
              </a:ext>
            </a:extLst>
          </p:cNvPr>
          <p:cNvSpPr/>
          <p:nvPr/>
        </p:nvSpPr>
        <p:spPr>
          <a:xfrm>
            <a:off x="3303712" y="5402376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4" name="Flowchart: Delay 123">
            <a:extLst>
              <a:ext uri="{FF2B5EF4-FFF2-40B4-BE49-F238E27FC236}">
                <a16:creationId xmlns:a16="http://schemas.microsoft.com/office/drawing/2014/main" id="{79C2C617-8E5E-BB97-A42F-9465E43AF4F3}"/>
              </a:ext>
            </a:extLst>
          </p:cNvPr>
          <p:cNvSpPr/>
          <p:nvPr/>
        </p:nvSpPr>
        <p:spPr>
          <a:xfrm rot="16200000">
            <a:off x="3295644" y="5579254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5" name="Flowchart: Connector 124">
            <a:extLst>
              <a:ext uri="{FF2B5EF4-FFF2-40B4-BE49-F238E27FC236}">
                <a16:creationId xmlns:a16="http://schemas.microsoft.com/office/drawing/2014/main" id="{6C78372B-F1D1-6556-DC96-FFDAA98471B2}"/>
              </a:ext>
            </a:extLst>
          </p:cNvPr>
          <p:cNvSpPr/>
          <p:nvPr/>
        </p:nvSpPr>
        <p:spPr>
          <a:xfrm>
            <a:off x="3582900" y="5402376"/>
            <a:ext cx="188102" cy="176574"/>
          </a:xfrm>
          <a:prstGeom prst="flowChartConnector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6" name="Flowchart: Delay 125">
            <a:extLst>
              <a:ext uri="{FF2B5EF4-FFF2-40B4-BE49-F238E27FC236}">
                <a16:creationId xmlns:a16="http://schemas.microsoft.com/office/drawing/2014/main" id="{A4FF797C-D697-40B1-3ABA-16DAAA42B9BF}"/>
              </a:ext>
            </a:extLst>
          </p:cNvPr>
          <p:cNvSpPr/>
          <p:nvPr/>
        </p:nvSpPr>
        <p:spPr>
          <a:xfrm rot="16200000">
            <a:off x="3574832" y="5579254"/>
            <a:ext cx="196821" cy="235058"/>
          </a:xfrm>
          <a:prstGeom prst="flowChartDelay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7" name="Flowchart: Connector 126">
            <a:extLst>
              <a:ext uri="{FF2B5EF4-FFF2-40B4-BE49-F238E27FC236}">
                <a16:creationId xmlns:a16="http://schemas.microsoft.com/office/drawing/2014/main" id="{0B00586B-4CD7-2865-9155-97AA340FCAED}"/>
              </a:ext>
            </a:extLst>
          </p:cNvPr>
          <p:cNvSpPr/>
          <p:nvPr/>
        </p:nvSpPr>
        <p:spPr>
          <a:xfrm>
            <a:off x="3850985" y="5402371"/>
            <a:ext cx="188102" cy="176574"/>
          </a:xfrm>
          <a:prstGeom prst="flowChartConnector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8" name="Flowchart: Delay 127">
            <a:extLst>
              <a:ext uri="{FF2B5EF4-FFF2-40B4-BE49-F238E27FC236}">
                <a16:creationId xmlns:a16="http://schemas.microsoft.com/office/drawing/2014/main" id="{93E734CA-F1FF-3907-F182-FFFC298AC70D}"/>
              </a:ext>
            </a:extLst>
          </p:cNvPr>
          <p:cNvSpPr/>
          <p:nvPr/>
        </p:nvSpPr>
        <p:spPr>
          <a:xfrm rot="16200000">
            <a:off x="3842917" y="5579249"/>
            <a:ext cx="196821" cy="235058"/>
          </a:xfrm>
          <a:prstGeom prst="flowChartDelay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9" name="Flowchart: Connector 128">
            <a:extLst>
              <a:ext uri="{FF2B5EF4-FFF2-40B4-BE49-F238E27FC236}">
                <a16:creationId xmlns:a16="http://schemas.microsoft.com/office/drawing/2014/main" id="{A55DE368-2928-73E4-B719-0B1A96F0B145}"/>
              </a:ext>
            </a:extLst>
          </p:cNvPr>
          <p:cNvSpPr/>
          <p:nvPr/>
        </p:nvSpPr>
        <p:spPr>
          <a:xfrm>
            <a:off x="4119070" y="5402370"/>
            <a:ext cx="188102" cy="176574"/>
          </a:xfrm>
          <a:prstGeom prst="flowChartConnector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0" name="Flowchart: Delay 129">
            <a:extLst>
              <a:ext uri="{FF2B5EF4-FFF2-40B4-BE49-F238E27FC236}">
                <a16:creationId xmlns:a16="http://schemas.microsoft.com/office/drawing/2014/main" id="{418F4E1B-7D90-69D0-211D-75E0D58D32A5}"/>
              </a:ext>
            </a:extLst>
          </p:cNvPr>
          <p:cNvSpPr/>
          <p:nvPr/>
        </p:nvSpPr>
        <p:spPr>
          <a:xfrm rot="16200000">
            <a:off x="4111002" y="5579248"/>
            <a:ext cx="196821" cy="235058"/>
          </a:xfrm>
          <a:prstGeom prst="flowChartDelay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1" name="Flowchart: Connector 130">
            <a:extLst>
              <a:ext uri="{FF2B5EF4-FFF2-40B4-BE49-F238E27FC236}">
                <a16:creationId xmlns:a16="http://schemas.microsoft.com/office/drawing/2014/main" id="{B93A36DE-00BD-873F-8D8B-597DED160A08}"/>
              </a:ext>
            </a:extLst>
          </p:cNvPr>
          <p:cNvSpPr/>
          <p:nvPr/>
        </p:nvSpPr>
        <p:spPr>
          <a:xfrm>
            <a:off x="4391207" y="5402369"/>
            <a:ext cx="188102" cy="176574"/>
          </a:xfrm>
          <a:prstGeom prst="flowChartConnector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2" name="Flowchart: Delay 131">
            <a:extLst>
              <a:ext uri="{FF2B5EF4-FFF2-40B4-BE49-F238E27FC236}">
                <a16:creationId xmlns:a16="http://schemas.microsoft.com/office/drawing/2014/main" id="{F6CFACB5-ECB2-63B1-05CD-155019EC78AA}"/>
              </a:ext>
            </a:extLst>
          </p:cNvPr>
          <p:cNvSpPr/>
          <p:nvPr/>
        </p:nvSpPr>
        <p:spPr>
          <a:xfrm rot="16200000">
            <a:off x="4383139" y="5579247"/>
            <a:ext cx="196821" cy="235058"/>
          </a:xfrm>
          <a:prstGeom prst="flowChartDelay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3" name="Flowchart: Connector 132">
            <a:extLst>
              <a:ext uri="{FF2B5EF4-FFF2-40B4-BE49-F238E27FC236}">
                <a16:creationId xmlns:a16="http://schemas.microsoft.com/office/drawing/2014/main" id="{FB290137-3DFB-8D69-0330-41860896A247}"/>
              </a:ext>
            </a:extLst>
          </p:cNvPr>
          <p:cNvSpPr/>
          <p:nvPr/>
        </p:nvSpPr>
        <p:spPr>
          <a:xfrm>
            <a:off x="4663344" y="5402369"/>
            <a:ext cx="188102" cy="176574"/>
          </a:xfrm>
          <a:prstGeom prst="flowChartConnector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4" name="Flowchart: Delay 133">
            <a:extLst>
              <a:ext uri="{FF2B5EF4-FFF2-40B4-BE49-F238E27FC236}">
                <a16:creationId xmlns:a16="http://schemas.microsoft.com/office/drawing/2014/main" id="{FF9D5288-C57C-3ACF-51D5-6BEE624AFFEE}"/>
              </a:ext>
            </a:extLst>
          </p:cNvPr>
          <p:cNvSpPr/>
          <p:nvPr/>
        </p:nvSpPr>
        <p:spPr>
          <a:xfrm rot="16200000">
            <a:off x="4655276" y="5579247"/>
            <a:ext cx="196821" cy="235058"/>
          </a:xfrm>
          <a:prstGeom prst="flowChartDelay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5" name="Flowchart: Connector 134">
            <a:extLst>
              <a:ext uri="{FF2B5EF4-FFF2-40B4-BE49-F238E27FC236}">
                <a16:creationId xmlns:a16="http://schemas.microsoft.com/office/drawing/2014/main" id="{6C9CF952-B524-5589-E0B7-018E4B272F5F}"/>
              </a:ext>
            </a:extLst>
          </p:cNvPr>
          <p:cNvSpPr/>
          <p:nvPr/>
        </p:nvSpPr>
        <p:spPr>
          <a:xfrm>
            <a:off x="7340553" y="2139841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lowchart: Connector 135">
            <a:extLst>
              <a:ext uri="{FF2B5EF4-FFF2-40B4-BE49-F238E27FC236}">
                <a16:creationId xmlns:a16="http://schemas.microsoft.com/office/drawing/2014/main" id="{62DAC7F1-F35D-F54D-8282-E8D1368ECFB1}"/>
              </a:ext>
            </a:extLst>
          </p:cNvPr>
          <p:cNvSpPr/>
          <p:nvPr/>
        </p:nvSpPr>
        <p:spPr>
          <a:xfrm>
            <a:off x="7608638" y="2139836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lowchart: Delay 136">
            <a:extLst>
              <a:ext uri="{FF2B5EF4-FFF2-40B4-BE49-F238E27FC236}">
                <a16:creationId xmlns:a16="http://schemas.microsoft.com/office/drawing/2014/main" id="{59810E15-4763-2F88-05FC-E8A56BE599AC}"/>
              </a:ext>
            </a:extLst>
          </p:cNvPr>
          <p:cNvSpPr/>
          <p:nvPr/>
        </p:nvSpPr>
        <p:spPr>
          <a:xfrm rot="16200000">
            <a:off x="7600570" y="2316714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lowchart: Connector 137">
            <a:extLst>
              <a:ext uri="{FF2B5EF4-FFF2-40B4-BE49-F238E27FC236}">
                <a16:creationId xmlns:a16="http://schemas.microsoft.com/office/drawing/2014/main" id="{26311096-A783-4ECB-999D-256B82017A4A}"/>
              </a:ext>
            </a:extLst>
          </p:cNvPr>
          <p:cNvSpPr/>
          <p:nvPr/>
        </p:nvSpPr>
        <p:spPr>
          <a:xfrm>
            <a:off x="7876723" y="2139835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lowchart: Delay 138">
            <a:extLst>
              <a:ext uri="{FF2B5EF4-FFF2-40B4-BE49-F238E27FC236}">
                <a16:creationId xmlns:a16="http://schemas.microsoft.com/office/drawing/2014/main" id="{9048D70E-5B26-0BE4-8CAD-A50A7A915B18}"/>
              </a:ext>
            </a:extLst>
          </p:cNvPr>
          <p:cNvSpPr/>
          <p:nvPr/>
        </p:nvSpPr>
        <p:spPr>
          <a:xfrm rot="16200000">
            <a:off x="7868655" y="2316713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lowchart: Connector 139">
            <a:extLst>
              <a:ext uri="{FF2B5EF4-FFF2-40B4-BE49-F238E27FC236}">
                <a16:creationId xmlns:a16="http://schemas.microsoft.com/office/drawing/2014/main" id="{04C768E2-52FF-69B7-ECFE-7D309E7E3753}"/>
              </a:ext>
            </a:extLst>
          </p:cNvPr>
          <p:cNvSpPr/>
          <p:nvPr/>
        </p:nvSpPr>
        <p:spPr>
          <a:xfrm>
            <a:off x="8148860" y="2139834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lowchart: Delay 140">
            <a:extLst>
              <a:ext uri="{FF2B5EF4-FFF2-40B4-BE49-F238E27FC236}">
                <a16:creationId xmlns:a16="http://schemas.microsoft.com/office/drawing/2014/main" id="{86B2F37F-B3DE-CDB9-DADB-D17CF797A803}"/>
              </a:ext>
            </a:extLst>
          </p:cNvPr>
          <p:cNvSpPr/>
          <p:nvPr/>
        </p:nvSpPr>
        <p:spPr>
          <a:xfrm rot="16200000">
            <a:off x="8140792" y="2316712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lowchart: Connector 141">
            <a:extLst>
              <a:ext uri="{FF2B5EF4-FFF2-40B4-BE49-F238E27FC236}">
                <a16:creationId xmlns:a16="http://schemas.microsoft.com/office/drawing/2014/main" id="{E373654F-827D-2036-4813-4B60EE597AF1}"/>
              </a:ext>
            </a:extLst>
          </p:cNvPr>
          <p:cNvSpPr/>
          <p:nvPr/>
        </p:nvSpPr>
        <p:spPr>
          <a:xfrm>
            <a:off x="8420997" y="2139834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lowchart: Delay 142">
            <a:extLst>
              <a:ext uri="{FF2B5EF4-FFF2-40B4-BE49-F238E27FC236}">
                <a16:creationId xmlns:a16="http://schemas.microsoft.com/office/drawing/2014/main" id="{4777760B-7783-21B5-0FC6-3632616172CD}"/>
              </a:ext>
            </a:extLst>
          </p:cNvPr>
          <p:cNvSpPr/>
          <p:nvPr/>
        </p:nvSpPr>
        <p:spPr>
          <a:xfrm rot="16200000">
            <a:off x="8412929" y="2316712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lowchart: Connector 143">
            <a:extLst>
              <a:ext uri="{FF2B5EF4-FFF2-40B4-BE49-F238E27FC236}">
                <a16:creationId xmlns:a16="http://schemas.microsoft.com/office/drawing/2014/main" id="{294539C6-5C4B-A124-B4BF-2527B1187B26}"/>
              </a:ext>
            </a:extLst>
          </p:cNvPr>
          <p:cNvSpPr/>
          <p:nvPr/>
        </p:nvSpPr>
        <p:spPr>
          <a:xfrm>
            <a:off x="8690981" y="2139834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lowchart: Delay 144">
            <a:extLst>
              <a:ext uri="{FF2B5EF4-FFF2-40B4-BE49-F238E27FC236}">
                <a16:creationId xmlns:a16="http://schemas.microsoft.com/office/drawing/2014/main" id="{3DC1D2CA-DF9A-891B-A40C-44F93A6F400C}"/>
              </a:ext>
            </a:extLst>
          </p:cNvPr>
          <p:cNvSpPr/>
          <p:nvPr/>
        </p:nvSpPr>
        <p:spPr>
          <a:xfrm rot="16200000">
            <a:off x="8682913" y="2316712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lowchart: Connector 145">
            <a:extLst>
              <a:ext uri="{FF2B5EF4-FFF2-40B4-BE49-F238E27FC236}">
                <a16:creationId xmlns:a16="http://schemas.microsoft.com/office/drawing/2014/main" id="{02F95275-EC04-90AC-14DA-BA0D35B0A119}"/>
              </a:ext>
            </a:extLst>
          </p:cNvPr>
          <p:cNvSpPr/>
          <p:nvPr/>
        </p:nvSpPr>
        <p:spPr>
          <a:xfrm>
            <a:off x="8959066" y="2139829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lowchart: Delay 146">
            <a:extLst>
              <a:ext uri="{FF2B5EF4-FFF2-40B4-BE49-F238E27FC236}">
                <a16:creationId xmlns:a16="http://schemas.microsoft.com/office/drawing/2014/main" id="{3D096326-4F3C-40A9-64AD-E3AA480161CC}"/>
              </a:ext>
            </a:extLst>
          </p:cNvPr>
          <p:cNvSpPr/>
          <p:nvPr/>
        </p:nvSpPr>
        <p:spPr>
          <a:xfrm rot="16200000">
            <a:off x="8950998" y="2316707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lowchart: Connector 147">
            <a:extLst>
              <a:ext uri="{FF2B5EF4-FFF2-40B4-BE49-F238E27FC236}">
                <a16:creationId xmlns:a16="http://schemas.microsoft.com/office/drawing/2014/main" id="{981CD4AF-4F27-2AD1-08A8-3E9DC8BD64FD}"/>
              </a:ext>
            </a:extLst>
          </p:cNvPr>
          <p:cNvSpPr/>
          <p:nvPr/>
        </p:nvSpPr>
        <p:spPr>
          <a:xfrm>
            <a:off x="9227151" y="2139828"/>
            <a:ext cx="188102" cy="176574"/>
          </a:xfrm>
          <a:prstGeom prst="flowChartConnector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lowchart: Delay 148">
            <a:extLst>
              <a:ext uri="{FF2B5EF4-FFF2-40B4-BE49-F238E27FC236}">
                <a16:creationId xmlns:a16="http://schemas.microsoft.com/office/drawing/2014/main" id="{91920E5D-D057-9043-88C7-CAC590C5D7AA}"/>
              </a:ext>
            </a:extLst>
          </p:cNvPr>
          <p:cNvSpPr/>
          <p:nvPr/>
        </p:nvSpPr>
        <p:spPr>
          <a:xfrm rot="16200000">
            <a:off x="9219083" y="2316706"/>
            <a:ext cx="196821" cy="235058"/>
          </a:xfrm>
          <a:prstGeom prst="flowChartDelay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lowchart: Connector 149">
            <a:extLst>
              <a:ext uri="{FF2B5EF4-FFF2-40B4-BE49-F238E27FC236}">
                <a16:creationId xmlns:a16="http://schemas.microsoft.com/office/drawing/2014/main" id="{47B06146-9CBB-A337-94E8-D83ACF2EC440}"/>
              </a:ext>
            </a:extLst>
          </p:cNvPr>
          <p:cNvSpPr/>
          <p:nvPr/>
        </p:nvSpPr>
        <p:spPr>
          <a:xfrm>
            <a:off x="9499288" y="2139827"/>
            <a:ext cx="188102" cy="176574"/>
          </a:xfrm>
          <a:prstGeom prst="flowChartConnector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lowchart: Delay 150">
            <a:extLst>
              <a:ext uri="{FF2B5EF4-FFF2-40B4-BE49-F238E27FC236}">
                <a16:creationId xmlns:a16="http://schemas.microsoft.com/office/drawing/2014/main" id="{51377480-C943-4BB6-BCC3-57B14FC1FD94}"/>
              </a:ext>
            </a:extLst>
          </p:cNvPr>
          <p:cNvSpPr/>
          <p:nvPr/>
        </p:nvSpPr>
        <p:spPr>
          <a:xfrm rot="16200000">
            <a:off x="9491220" y="2316705"/>
            <a:ext cx="196821" cy="235058"/>
          </a:xfrm>
          <a:prstGeom prst="flowChartDelay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lowchart: Connector 151">
            <a:extLst>
              <a:ext uri="{FF2B5EF4-FFF2-40B4-BE49-F238E27FC236}">
                <a16:creationId xmlns:a16="http://schemas.microsoft.com/office/drawing/2014/main" id="{C273F528-BD0B-C09B-7F37-363677BDBA8C}"/>
              </a:ext>
            </a:extLst>
          </p:cNvPr>
          <p:cNvSpPr/>
          <p:nvPr/>
        </p:nvSpPr>
        <p:spPr>
          <a:xfrm>
            <a:off x="9771425" y="2139827"/>
            <a:ext cx="188102" cy="176574"/>
          </a:xfrm>
          <a:prstGeom prst="flowChartConnector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lowchart: Delay 152">
            <a:extLst>
              <a:ext uri="{FF2B5EF4-FFF2-40B4-BE49-F238E27FC236}">
                <a16:creationId xmlns:a16="http://schemas.microsoft.com/office/drawing/2014/main" id="{68C37C80-BBFD-EB1D-CFE9-19584BF819B3}"/>
              </a:ext>
            </a:extLst>
          </p:cNvPr>
          <p:cNvSpPr/>
          <p:nvPr/>
        </p:nvSpPr>
        <p:spPr>
          <a:xfrm rot="16200000">
            <a:off x="9763357" y="2316705"/>
            <a:ext cx="196821" cy="235058"/>
          </a:xfrm>
          <a:prstGeom prst="flowChartDelay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lowchart: Connector 153">
            <a:extLst>
              <a:ext uri="{FF2B5EF4-FFF2-40B4-BE49-F238E27FC236}">
                <a16:creationId xmlns:a16="http://schemas.microsoft.com/office/drawing/2014/main" id="{35010876-FB34-7CC4-5358-FB6DF752CB52}"/>
              </a:ext>
            </a:extLst>
          </p:cNvPr>
          <p:cNvSpPr/>
          <p:nvPr/>
        </p:nvSpPr>
        <p:spPr>
          <a:xfrm>
            <a:off x="10050613" y="2139827"/>
            <a:ext cx="188102" cy="176574"/>
          </a:xfrm>
          <a:prstGeom prst="flowChartConnector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lowchart: Delay 154">
            <a:extLst>
              <a:ext uri="{FF2B5EF4-FFF2-40B4-BE49-F238E27FC236}">
                <a16:creationId xmlns:a16="http://schemas.microsoft.com/office/drawing/2014/main" id="{C9050690-EB33-AFE9-A37C-36C355964C9B}"/>
              </a:ext>
            </a:extLst>
          </p:cNvPr>
          <p:cNvSpPr/>
          <p:nvPr/>
        </p:nvSpPr>
        <p:spPr>
          <a:xfrm rot="16200000">
            <a:off x="10042545" y="2316705"/>
            <a:ext cx="196821" cy="235058"/>
          </a:xfrm>
          <a:prstGeom prst="flowChartDelay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lowchart: Connector 155">
            <a:extLst>
              <a:ext uri="{FF2B5EF4-FFF2-40B4-BE49-F238E27FC236}">
                <a16:creationId xmlns:a16="http://schemas.microsoft.com/office/drawing/2014/main" id="{F01ED4AC-4778-E166-4F1B-22FC1E4364D8}"/>
              </a:ext>
            </a:extLst>
          </p:cNvPr>
          <p:cNvSpPr/>
          <p:nvPr/>
        </p:nvSpPr>
        <p:spPr>
          <a:xfrm>
            <a:off x="10318698" y="2139822"/>
            <a:ext cx="188102" cy="176574"/>
          </a:xfrm>
          <a:prstGeom prst="flowChartConnector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lowchart: Delay 156">
            <a:extLst>
              <a:ext uri="{FF2B5EF4-FFF2-40B4-BE49-F238E27FC236}">
                <a16:creationId xmlns:a16="http://schemas.microsoft.com/office/drawing/2014/main" id="{CB7EB32E-6568-7BA1-EC87-14FCE8844429}"/>
              </a:ext>
            </a:extLst>
          </p:cNvPr>
          <p:cNvSpPr/>
          <p:nvPr/>
        </p:nvSpPr>
        <p:spPr>
          <a:xfrm rot="16200000">
            <a:off x="10310630" y="2316700"/>
            <a:ext cx="196821" cy="235058"/>
          </a:xfrm>
          <a:prstGeom prst="flowChartDelay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lowchart: Connector 157">
            <a:extLst>
              <a:ext uri="{FF2B5EF4-FFF2-40B4-BE49-F238E27FC236}">
                <a16:creationId xmlns:a16="http://schemas.microsoft.com/office/drawing/2014/main" id="{608F7BED-A7D5-91E9-A08E-D241C21BFC0C}"/>
              </a:ext>
            </a:extLst>
          </p:cNvPr>
          <p:cNvSpPr/>
          <p:nvPr/>
        </p:nvSpPr>
        <p:spPr>
          <a:xfrm>
            <a:off x="10586783" y="2139821"/>
            <a:ext cx="188102" cy="176574"/>
          </a:xfrm>
          <a:prstGeom prst="flowChartConnector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lowchart: Delay 158">
            <a:extLst>
              <a:ext uri="{FF2B5EF4-FFF2-40B4-BE49-F238E27FC236}">
                <a16:creationId xmlns:a16="http://schemas.microsoft.com/office/drawing/2014/main" id="{2C04957E-2F73-11ED-3B80-1B450BC5C045}"/>
              </a:ext>
            </a:extLst>
          </p:cNvPr>
          <p:cNvSpPr/>
          <p:nvPr/>
        </p:nvSpPr>
        <p:spPr>
          <a:xfrm rot="16200000">
            <a:off x="10578715" y="2316699"/>
            <a:ext cx="196821" cy="235058"/>
          </a:xfrm>
          <a:prstGeom prst="flowChartDelay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lowchart: Connector 159">
            <a:extLst>
              <a:ext uri="{FF2B5EF4-FFF2-40B4-BE49-F238E27FC236}">
                <a16:creationId xmlns:a16="http://schemas.microsoft.com/office/drawing/2014/main" id="{3D464D57-A90F-65B7-D254-B638A3FD0FB5}"/>
              </a:ext>
            </a:extLst>
          </p:cNvPr>
          <p:cNvSpPr/>
          <p:nvPr/>
        </p:nvSpPr>
        <p:spPr>
          <a:xfrm>
            <a:off x="10858920" y="2139820"/>
            <a:ext cx="188102" cy="176574"/>
          </a:xfrm>
          <a:prstGeom prst="flowChartConnector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lowchart: Delay 160">
            <a:extLst>
              <a:ext uri="{FF2B5EF4-FFF2-40B4-BE49-F238E27FC236}">
                <a16:creationId xmlns:a16="http://schemas.microsoft.com/office/drawing/2014/main" id="{9D930688-67D3-D2EA-5FFA-0C5296B88938}"/>
              </a:ext>
            </a:extLst>
          </p:cNvPr>
          <p:cNvSpPr/>
          <p:nvPr/>
        </p:nvSpPr>
        <p:spPr>
          <a:xfrm rot="16200000">
            <a:off x="10850852" y="2316698"/>
            <a:ext cx="196821" cy="235058"/>
          </a:xfrm>
          <a:prstGeom prst="flowChartDelay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lowchart: Connector 161">
            <a:extLst>
              <a:ext uri="{FF2B5EF4-FFF2-40B4-BE49-F238E27FC236}">
                <a16:creationId xmlns:a16="http://schemas.microsoft.com/office/drawing/2014/main" id="{8523BD56-0130-2178-8FA8-E9E8A8A7EFF6}"/>
              </a:ext>
            </a:extLst>
          </p:cNvPr>
          <p:cNvSpPr/>
          <p:nvPr/>
        </p:nvSpPr>
        <p:spPr>
          <a:xfrm>
            <a:off x="11131057" y="2139820"/>
            <a:ext cx="188102" cy="176574"/>
          </a:xfrm>
          <a:prstGeom prst="flowChartConnector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lowchart: Delay 162">
            <a:extLst>
              <a:ext uri="{FF2B5EF4-FFF2-40B4-BE49-F238E27FC236}">
                <a16:creationId xmlns:a16="http://schemas.microsoft.com/office/drawing/2014/main" id="{053220D9-9F58-7207-91DC-E9092BDCADA7}"/>
              </a:ext>
            </a:extLst>
          </p:cNvPr>
          <p:cNvSpPr/>
          <p:nvPr/>
        </p:nvSpPr>
        <p:spPr>
          <a:xfrm rot="16200000">
            <a:off x="11122989" y="2316698"/>
            <a:ext cx="196821" cy="235058"/>
          </a:xfrm>
          <a:prstGeom prst="flowChartDelay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lowchart: Delay 163">
            <a:extLst>
              <a:ext uri="{FF2B5EF4-FFF2-40B4-BE49-F238E27FC236}">
                <a16:creationId xmlns:a16="http://schemas.microsoft.com/office/drawing/2014/main" id="{1761417F-7104-1FF2-094F-4001F32E8613}"/>
              </a:ext>
            </a:extLst>
          </p:cNvPr>
          <p:cNvSpPr/>
          <p:nvPr/>
        </p:nvSpPr>
        <p:spPr>
          <a:xfrm rot="16200000">
            <a:off x="7336194" y="2316698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lowchart: Connector 164">
            <a:extLst>
              <a:ext uri="{FF2B5EF4-FFF2-40B4-BE49-F238E27FC236}">
                <a16:creationId xmlns:a16="http://schemas.microsoft.com/office/drawing/2014/main" id="{9759A049-6062-0F4B-958F-E99F2FAB306E}"/>
              </a:ext>
            </a:extLst>
          </p:cNvPr>
          <p:cNvSpPr/>
          <p:nvPr/>
        </p:nvSpPr>
        <p:spPr>
          <a:xfrm>
            <a:off x="7344205" y="3751871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lowchart: Connector 165">
            <a:extLst>
              <a:ext uri="{FF2B5EF4-FFF2-40B4-BE49-F238E27FC236}">
                <a16:creationId xmlns:a16="http://schemas.microsoft.com/office/drawing/2014/main" id="{037CE3F3-3B7A-4BA3-25D3-7A42E0D6F182}"/>
              </a:ext>
            </a:extLst>
          </p:cNvPr>
          <p:cNvSpPr/>
          <p:nvPr/>
        </p:nvSpPr>
        <p:spPr>
          <a:xfrm>
            <a:off x="7612290" y="3751866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lowchart: Delay 166">
            <a:extLst>
              <a:ext uri="{FF2B5EF4-FFF2-40B4-BE49-F238E27FC236}">
                <a16:creationId xmlns:a16="http://schemas.microsoft.com/office/drawing/2014/main" id="{339970A5-26A8-79F5-815F-7FAE41C5EB80}"/>
              </a:ext>
            </a:extLst>
          </p:cNvPr>
          <p:cNvSpPr/>
          <p:nvPr/>
        </p:nvSpPr>
        <p:spPr>
          <a:xfrm rot="16200000">
            <a:off x="7604222" y="3928744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lowchart: Connector 167">
            <a:extLst>
              <a:ext uri="{FF2B5EF4-FFF2-40B4-BE49-F238E27FC236}">
                <a16:creationId xmlns:a16="http://schemas.microsoft.com/office/drawing/2014/main" id="{55B6E19F-3537-464C-24C8-95B6552561E4}"/>
              </a:ext>
            </a:extLst>
          </p:cNvPr>
          <p:cNvSpPr/>
          <p:nvPr/>
        </p:nvSpPr>
        <p:spPr>
          <a:xfrm>
            <a:off x="7880375" y="3751865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lowchart: Delay 168">
            <a:extLst>
              <a:ext uri="{FF2B5EF4-FFF2-40B4-BE49-F238E27FC236}">
                <a16:creationId xmlns:a16="http://schemas.microsoft.com/office/drawing/2014/main" id="{3DF2B4D9-8792-6A32-34A1-197C8683FEDA}"/>
              </a:ext>
            </a:extLst>
          </p:cNvPr>
          <p:cNvSpPr/>
          <p:nvPr/>
        </p:nvSpPr>
        <p:spPr>
          <a:xfrm rot="16200000">
            <a:off x="7872307" y="3928743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lowchart: Connector 169">
            <a:extLst>
              <a:ext uri="{FF2B5EF4-FFF2-40B4-BE49-F238E27FC236}">
                <a16:creationId xmlns:a16="http://schemas.microsoft.com/office/drawing/2014/main" id="{560BE60D-733B-A8F8-35A5-5A72EF7C3892}"/>
              </a:ext>
            </a:extLst>
          </p:cNvPr>
          <p:cNvSpPr/>
          <p:nvPr/>
        </p:nvSpPr>
        <p:spPr>
          <a:xfrm>
            <a:off x="8152512" y="3751864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lowchart: Delay 170">
            <a:extLst>
              <a:ext uri="{FF2B5EF4-FFF2-40B4-BE49-F238E27FC236}">
                <a16:creationId xmlns:a16="http://schemas.microsoft.com/office/drawing/2014/main" id="{09C58A37-3C6B-1F36-976D-103B1DE5C3E5}"/>
              </a:ext>
            </a:extLst>
          </p:cNvPr>
          <p:cNvSpPr/>
          <p:nvPr/>
        </p:nvSpPr>
        <p:spPr>
          <a:xfrm rot="16200000">
            <a:off x="8144444" y="3928742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lowchart: Connector 171">
            <a:extLst>
              <a:ext uri="{FF2B5EF4-FFF2-40B4-BE49-F238E27FC236}">
                <a16:creationId xmlns:a16="http://schemas.microsoft.com/office/drawing/2014/main" id="{B3296EF5-2809-3CDC-4ADA-EEADF5B69FBF}"/>
              </a:ext>
            </a:extLst>
          </p:cNvPr>
          <p:cNvSpPr/>
          <p:nvPr/>
        </p:nvSpPr>
        <p:spPr>
          <a:xfrm>
            <a:off x="8424649" y="3751864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lowchart: Delay 172">
            <a:extLst>
              <a:ext uri="{FF2B5EF4-FFF2-40B4-BE49-F238E27FC236}">
                <a16:creationId xmlns:a16="http://schemas.microsoft.com/office/drawing/2014/main" id="{E8BC3EA8-ECBF-604B-0D67-6078C58F861D}"/>
              </a:ext>
            </a:extLst>
          </p:cNvPr>
          <p:cNvSpPr/>
          <p:nvPr/>
        </p:nvSpPr>
        <p:spPr>
          <a:xfrm rot="16200000">
            <a:off x="8416581" y="3928742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lowchart: Connector 173">
            <a:extLst>
              <a:ext uri="{FF2B5EF4-FFF2-40B4-BE49-F238E27FC236}">
                <a16:creationId xmlns:a16="http://schemas.microsoft.com/office/drawing/2014/main" id="{12641253-6BA9-624C-9672-81309214E265}"/>
              </a:ext>
            </a:extLst>
          </p:cNvPr>
          <p:cNvSpPr/>
          <p:nvPr/>
        </p:nvSpPr>
        <p:spPr>
          <a:xfrm>
            <a:off x="8694633" y="3751864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lowchart: Delay 174">
            <a:extLst>
              <a:ext uri="{FF2B5EF4-FFF2-40B4-BE49-F238E27FC236}">
                <a16:creationId xmlns:a16="http://schemas.microsoft.com/office/drawing/2014/main" id="{C02133DD-906D-DBF4-42E2-7348AF5D8458}"/>
              </a:ext>
            </a:extLst>
          </p:cNvPr>
          <p:cNvSpPr/>
          <p:nvPr/>
        </p:nvSpPr>
        <p:spPr>
          <a:xfrm rot="16200000">
            <a:off x="8686565" y="3928742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lowchart: Connector 175">
            <a:extLst>
              <a:ext uri="{FF2B5EF4-FFF2-40B4-BE49-F238E27FC236}">
                <a16:creationId xmlns:a16="http://schemas.microsoft.com/office/drawing/2014/main" id="{CC754FF2-3A13-3EE6-0FF1-3FCF342D90E0}"/>
              </a:ext>
            </a:extLst>
          </p:cNvPr>
          <p:cNvSpPr/>
          <p:nvPr/>
        </p:nvSpPr>
        <p:spPr>
          <a:xfrm>
            <a:off x="8962718" y="3751859"/>
            <a:ext cx="188102" cy="176574"/>
          </a:xfrm>
          <a:prstGeom prst="flowChartConnector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lowchart: Delay 176">
            <a:extLst>
              <a:ext uri="{FF2B5EF4-FFF2-40B4-BE49-F238E27FC236}">
                <a16:creationId xmlns:a16="http://schemas.microsoft.com/office/drawing/2014/main" id="{CC373E34-467A-DB5C-1CB4-A3B2CB1CCBCC}"/>
              </a:ext>
            </a:extLst>
          </p:cNvPr>
          <p:cNvSpPr/>
          <p:nvPr/>
        </p:nvSpPr>
        <p:spPr>
          <a:xfrm rot="16200000">
            <a:off x="8954650" y="3928737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lowchart: Connector 177">
            <a:extLst>
              <a:ext uri="{FF2B5EF4-FFF2-40B4-BE49-F238E27FC236}">
                <a16:creationId xmlns:a16="http://schemas.microsoft.com/office/drawing/2014/main" id="{E0F47F6F-B8C1-416E-2FFA-AD22F9B6F845}"/>
              </a:ext>
            </a:extLst>
          </p:cNvPr>
          <p:cNvSpPr/>
          <p:nvPr/>
        </p:nvSpPr>
        <p:spPr>
          <a:xfrm>
            <a:off x="9230803" y="3751858"/>
            <a:ext cx="188102" cy="176574"/>
          </a:xfrm>
          <a:prstGeom prst="flowChartConnector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lowchart: Delay 178">
            <a:extLst>
              <a:ext uri="{FF2B5EF4-FFF2-40B4-BE49-F238E27FC236}">
                <a16:creationId xmlns:a16="http://schemas.microsoft.com/office/drawing/2014/main" id="{A3965173-B11E-B181-B06D-BB4699CB0701}"/>
              </a:ext>
            </a:extLst>
          </p:cNvPr>
          <p:cNvSpPr/>
          <p:nvPr/>
        </p:nvSpPr>
        <p:spPr>
          <a:xfrm rot="16200000">
            <a:off x="9222735" y="3928736"/>
            <a:ext cx="196821" cy="235058"/>
          </a:xfrm>
          <a:prstGeom prst="flowChartDelay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lowchart: Connector 179">
            <a:extLst>
              <a:ext uri="{FF2B5EF4-FFF2-40B4-BE49-F238E27FC236}">
                <a16:creationId xmlns:a16="http://schemas.microsoft.com/office/drawing/2014/main" id="{A9299B6A-8D88-BB4A-A635-82DA42CDF82C}"/>
              </a:ext>
            </a:extLst>
          </p:cNvPr>
          <p:cNvSpPr/>
          <p:nvPr/>
        </p:nvSpPr>
        <p:spPr>
          <a:xfrm>
            <a:off x="9502940" y="3751857"/>
            <a:ext cx="188102" cy="176574"/>
          </a:xfrm>
          <a:prstGeom prst="flowChartConnector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lowchart: Delay 180">
            <a:extLst>
              <a:ext uri="{FF2B5EF4-FFF2-40B4-BE49-F238E27FC236}">
                <a16:creationId xmlns:a16="http://schemas.microsoft.com/office/drawing/2014/main" id="{90CEED26-3CDC-6880-C0BB-02D2B5C6C563}"/>
              </a:ext>
            </a:extLst>
          </p:cNvPr>
          <p:cNvSpPr/>
          <p:nvPr/>
        </p:nvSpPr>
        <p:spPr>
          <a:xfrm rot="16200000">
            <a:off x="9494872" y="3928735"/>
            <a:ext cx="196821" cy="235058"/>
          </a:xfrm>
          <a:prstGeom prst="flowChartDelay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lowchart: Connector 181">
            <a:extLst>
              <a:ext uri="{FF2B5EF4-FFF2-40B4-BE49-F238E27FC236}">
                <a16:creationId xmlns:a16="http://schemas.microsoft.com/office/drawing/2014/main" id="{772FC2DC-8BE3-FB2D-4886-900A55DD3BD4}"/>
              </a:ext>
            </a:extLst>
          </p:cNvPr>
          <p:cNvSpPr/>
          <p:nvPr/>
        </p:nvSpPr>
        <p:spPr>
          <a:xfrm>
            <a:off x="9775077" y="3751857"/>
            <a:ext cx="188102" cy="176574"/>
          </a:xfrm>
          <a:prstGeom prst="flowChartConnector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lowchart: Delay 182">
            <a:extLst>
              <a:ext uri="{FF2B5EF4-FFF2-40B4-BE49-F238E27FC236}">
                <a16:creationId xmlns:a16="http://schemas.microsoft.com/office/drawing/2014/main" id="{CB173834-B482-3CA4-F783-D7AC4E8352A8}"/>
              </a:ext>
            </a:extLst>
          </p:cNvPr>
          <p:cNvSpPr/>
          <p:nvPr/>
        </p:nvSpPr>
        <p:spPr>
          <a:xfrm rot="16200000">
            <a:off x="9767009" y="3928735"/>
            <a:ext cx="196821" cy="235058"/>
          </a:xfrm>
          <a:prstGeom prst="flowChartDelay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lowchart: Connector 183">
            <a:extLst>
              <a:ext uri="{FF2B5EF4-FFF2-40B4-BE49-F238E27FC236}">
                <a16:creationId xmlns:a16="http://schemas.microsoft.com/office/drawing/2014/main" id="{C1A50A03-01F0-49D4-627D-58832026B6D6}"/>
              </a:ext>
            </a:extLst>
          </p:cNvPr>
          <p:cNvSpPr/>
          <p:nvPr/>
        </p:nvSpPr>
        <p:spPr>
          <a:xfrm>
            <a:off x="10054265" y="3751857"/>
            <a:ext cx="188102" cy="176574"/>
          </a:xfrm>
          <a:prstGeom prst="flowChartConnector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lowchart: Delay 184">
            <a:extLst>
              <a:ext uri="{FF2B5EF4-FFF2-40B4-BE49-F238E27FC236}">
                <a16:creationId xmlns:a16="http://schemas.microsoft.com/office/drawing/2014/main" id="{F7F41846-A373-1F06-FF0D-20858BCD22CF}"/>
              </a:ext>
            </a:extLst>
          </p:cNvPr>
          <p:cNvSpPr/>
          <p:nvPr/>
        </p:nvSpPr>
        <p:spPr>
          <a:xfrm rot="16200000">
            <a:off x="10046197" y="3928735"/>
            <a:ext cx="196821" cy="235058"/>
          </a:xfrm>
          <a:prstGeom prst="flowChartDelay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lowchart: Connector 185">
            <a:extLst>
              <a:ext uri="{FF2B5EF4-FFF2-40B4-BE49-F238E27FC236}">
                <a16:creationId xmlns:a16="http://schemas.microsoft.com/office/drawing/2014/main" id="{B2DA76A7-BEA7-DF9F-9FF9-ADF7A45FF013}"/>
              </a:ext>
            </a:extLst>
          </p:cNvPr>
          <p:cNvSpPr/>
          <p:nvPr/>
        </p:nvSpPr>
        <p:spPr>
          <a:xfrm>
            <a:off x="10322350" y="3751852"/>
            <a:ext cx="188102" cy="176574"/>
          </a:xfrm>
          <a:prstGeom prst="flowChartConnector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lowchart: Delay 186">
            <a:extLst>
              <a:ext uri="{FF2B5EF4-FFF2-40B4-BE49-F238E27FC236}">
                <a16:creationId xmlns:a16="http://schemas.microsoft.com/office/drawing/2014/main" id="{539B799A-585C-5A18-A9C8-206A1AF63512}"/>
              </a:ext>
            </a:extLst>
          </p:cNvPr>
          <p:cNvSpPr/>
          <p:nvPr/>
        </p:nvSpPr>
        <p:spPr>
          <a:xfrm rot="16200000">
            <a:off x="10314282" y="3928730"/>
            <a:ext cx="196821" cy="235058"/>
          </a:xfrm>
          <a:prstGeom prst="flowChartDelay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lowchart: Connector 187">
            <a:extLst>
              <a:ext uri="{FF2B5EF4-FFF2-40B4-BE49-F238E27FC236}">
                <a16:creationId xmlns:a16="http://schemas.microsoft.com/office/drawing/2014/main" id="{C94B3C7C-C6D4-CE73-D653-97B52B174019}"/>
              </a:ext>
            </a:extLst>
          </p:cNvPr>
          <p:cNvSpPr/>
          <p:nvPr/>
        </p:nvSpPr>
        <p:spPr>
          <a:xfrm>
            <a:off x="10590435" y="3751851"/>
            <a:ext cx="188102" cy="176574"/>
          </a:xfrm>
          <a:prstGeom prst="flowChartConnector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lowchart: Delay 188">
            <a:extLst>
              <a:ext uri="{FF2B5EF4-FFF2-40B4-BE49-F238E27FC236}">
                <a16:creationId xmlns:a16="http://schemas.microsoft.com/office/drawing/2014/main" id="{8A2ED090-4430-97C2-EEDD-764A9D9731AB}"/>
              </a:ext>
            </a:extLst>
          </p:cNvPr>
          <p:cNvSpPr/>
          <p:nvPr/>
        </p:nvSpPr>
        <p:spPr>
          <a:xfrm rot="16200000">
            <a:off x="10582367" y="3928729"/>
            <a:ext cx="196821" cy="235058"/>
          </a:xfrm>
          <a:prstGeom prst="flowChartDelay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lowchart: Connector 189">
            <a:extLst>
              <a:ext uri="{FF2B5EF4-FFF2-40B4-BE49-F238E27FC236}">
                <a16:creationId xmlns:a16="http://schemas.microsoft.com/office/drawing/2014/main" id="{A2988CC1-92B5-FDD5-FDFB-774FD97456CD}"/>
              </a:ext>
            </a:extLst>
          </p:cNvPr>
          <p:cNvSpPr/>
          <p:nvPr/>
        </p:nvSpPr>
        <p:spPr>
          <a:xfrm>
            <a:off x="10862572" y="3751850"/>
            <a:ext cx="188102" cy="176574"/>
          </a:xfrm>
          <a:prstGeom prst="flowChartConnector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lowchart: Delay 190">
            <a:extLst>
              <a:ext uri="{FF2B5EF4-FFF2-40B4-BE49-F238E27FC236}">
                <a16:creationId xmlns:a16="http://schemas.microsoft.com/office/drawing/2014/main" id="{EDFAD66E-E2CC-9413-A37B-A33FC0281929}"/>
              </a:ext>
            </a:extLst>
          </p:cNvPr>
          <p:cNvSpPr/>
          <p:nvPr/>
        </p:nvSpPr>
        <p:spPr>
          <a:xfrm rot="16200000">
            <a:off x="10854504" y="3928728"/>
            <a:ext cx="196821" cy="235058"/>
          </a:xfrm>
          <a:prstGeom prst="flowChartDelay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lowchart: Connector 191">
            <a:extLst>
              <a:ext uri="{FF2B5EF4-FFF2-40B4-BE49-F238E27FC236}">
                <a16:creationId xmlns:a16="http://schemas.microsoft.com/office/drawing/2014/main" id="{82F4FE9F-1DA7-A000-C317-BA108359FBCE}"/>
              </a:ext>
            </a:extLst>
          </p:cNvPr>
          <p:cNvSpPr/>
          <p:nvPr/>
        </p:nvSpPr>
        <p:spPr>
          <a:xfrm>
            <a:off x="11134709" y="3751850"/>
            <a:ext cx="188102" cy="176574"/>
          </a:xfrm>
          <a:prstGeom prst="flowChartConnector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lowchart: Delay 192">
            <a:extLst>
              <a:ext uri="{FF2B5EF4-FFF2-40B4-BE49-F238E27FC236}">
                <a16:creationId xmlns:a16="http://schemas.microsoft.com/office/drawing/2014/main" id="{DD62044E-E0E2-6D81-79F7-CF05190169CE}"/>
              </a:ext>
            </a:extLst>
          </p:cNvPr>
          <p:cNvSpPr/>
          <p:nvPr/>
        </p:nvSpPr>
        <p:spPr>
          <a:xfrm rot="16200000">
            <a:off x="11126641" y="3928728"/>
            <a:ext cx="196821" cy="235058"/>
          </a:xfrm>
          <a:prstGeom prst="flowChartDelay">
            <a:avLst/>
          </a:prstGeom>
          <a:solidFill>
            <a:srgbClr val="BCA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Flowchart: Delay 193">
            <a:extLst>
              <a:ext uri="{FF2B5EF4-FFF2-40B4-BE49-F238E27FC236}">
                <a16:creationId xmlns:a16="http://schemas.microsoft.com/office/drawing/2014/main" id="{DF8770A3-D54E-10B6-336F-8DD6207EF8B8}"/>
              </a:ext>
            </a:extLst>
          </p:cNvPr>
          <p:cNvSpPr/>
          <p:nvPr/>
        </p:nvSpPr>
        <p:spPr>
          <a:xfrm rot="16200000">
            <a:off x="7339846" y="3928728"/>
            <a:ext cx="196821" cy="235058"/>
          </a:xfrm>
          <a:prstGeom prst="flowChartDelay">
            <a:avLst/>
          </a:prstGeom>
          <a:solidFill>
            <a:srgbClr val="593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1B7E2AC3-33FD-2500-F746-F79CABF64114}"/>
              </a:ext>
            </a:extLst>
          </p:cNvPr>
          <p:cNvSpPr txBox="1"/>
          <p:nvPr/>
        </p:nvSpPr>
        <p:spPr>
          <a:xfrm>
            <a:off x="619913" y="1602162"/>
            <a:ext cx="364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u="none" strike="noStrike" dirty="0">
                <a:solidFill>
                  <a:srgbClr val="302D42"/>
                </a:solidFill>
                <a:effectLst/>
              </a:rPr>
              <a:t>Age</a:t>
            </a:r>
            <a:endParaRPr lang="en-US" sz="2800" dirty="0">
              <a:solidFill>
                <a:srgbClr val="302D42"/>
              </a:solidFill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B4F39A2E-5211-DFB7-9B40-A1B5D1F6517C}"/>
              </a:ext>
            </a:extLst>
          </p:cNvPr>
          <p:cNvSpPr txBox="1"/>
          <p:nvPr/>
        </p:nvSpPr>
        <p:spPr>
          <a:xfrm>
            <a:off x="619913" y="3227450"/>
            <a:ext cx="364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02D42"/>
                </a:solidFill>
              </a:rPr>
              <a:t>Grade Level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0284431E-9C02-6048-95D5-9A7A9EF9D407}"/>
              </a:ext>
            </a:extLst>
          </p:cNvPr>
          <p:cNvSpPr txBox="1"/>
          <p:nvPr/>
        </p:nvSpPr>
        <p:spPr>
          <a:xfrm>
            <a:off x="619913" y="4879133"/>
            <a:ext cx="364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02D42"/>
                </a:solidFill>
              </a:rPr>
              <a:t>Gender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59EAD165-332A-AE26-AD8E-3A440E3159F4}"/>
              </a:ext>
            </a:extLst>
          </p:cNvPr>
          <p:cNvSpPr txBox="1"/>
          <p:nvPr/>
        </p:nvSpPr>
        <p:spPr>
          <a:xfrm>
            <a:off x="7011125" y="1613846"/>
            <a:ext cx="364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u="none" strike="noStrike" dirty="0">
                <a:solidFill>
                  <a:srgbClr val="302D42"/>
                </a:solidFill>
                <a:effectLst/>
              </a:rPr>
              <a:t>Race</a:t>
            </a:r>
            <a:endParaRPr lang="en-US" sz="2800" dirty="0">
              <a:solidFill>
                <a:srgbClr val="302D42"/>
              </a:solidFill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95FCDD96-A162-E8CC-DBA0-423F56AD6DC7}"/>
              </a:ext>
            </a:extLst>
          </p:cNvPr>
          <p:cNvSpPr txBox="1"/>
          <p:nvPr/>
        </p:nvSpPr>
        <p:spPr>
          <a:xfrm>
            <a:off x="7017148" y="3222416"/>
            <a:ext cx="459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u="none" strike="noStrike" dirty="0">
                <a:solidFill>
                  <a:srgbClr val="302D42"/>
                </a:solidFill>
                <a:effectLst/>
              </a:rPr>
              <a:t>Previous Sci Comm Experience</a:t>
            </a:r>
            <a:endParaRPr lang="en-US" sz="2800" dirty="0">
              <a:solidFill>
                <a:srgbClr val="302D42"/>
              </a:solidFill>
            </a:endParaRPr>
          </a:p>
        </p:txBody>
      </p:sp>
      <p:pic>
        <p:nvPicPr>
          <p:cNvPr id="232" name="Picture 231" descr="A logo of a cactus and mountains&#10;&#10;Description automatically generated">
            <a:extLst>
              <a:ext uri="{FF2B5EF4-FFF2-40B4-BE49-F238E27FC236}">
                <a16:creationId xmlns:a16="http://schemas.microsoft.com/office/drawing/2014/main" id="{A224FF2A-35B1-91AE-93A8-9E4D809BF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242" y="5743910"/>
            <a:ext cx="648768" cy="866106"/>
          </a:xfrm>
          <a:prstGeom prst="rect">
            <a:avLst/>
          </a:prstGeom>
        </p:spPr>
      </p:pic>
      <p:sp>
        <p:nvSpPr>
          <p:cNvPr id="233" name="TextBox 232">
            <a:extLst>
              <a:ext uri="{FF2B5EF4-FFF2-40B4-BE49-F238E27FC236}">
                <a16:creationId xmlns:a16="http://schemas.microsoft.com/office/drawing/2014/main" id="{9B4CDFCF-1408-D85C-FE6D-4F3F20904719}"/>
              </a:ext>
            </a:extLst>
          </p:cNvPr>
          <p:cNvSpPr txBox="1"/>
          <p:nvPr/>
        </p:nvSpPr>
        <p:spPr>
          <a:xfrm>
            <a:off x="7046694" y="4144668"/>
            <a:ext cx="4541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46.7% of students had previous science communication experience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9F6759-7AD6-4474-E311-01AE934E7F2C}"/>
              </a:ext>
            </a:extLst>
          </p:cNvPr>
          <p:cNvSpPr txBox="1"/>
          <p:nvPr/>
        </p:nvSpPr>
        <p:spPr>
          <a:xfrm>
            <a:off x="7046694" y="2529056"/>
            <a:ext cx="4541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46.7% of students identify as white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A15A1-87FE-A449-94CB-A4F263DA83F1}"/>
              </a:ext>
            </a:extLst>
          </p:cNvPr>
          <p:cNvSpPr txBox="1"/>
          <p:nvPr/>
        </p:nvSpPr>
        <p:spPr>
          <a:xfrm>
            <a:off x="617549" y="2506452"/>
            <a:ext cx="4541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66.7% of students are 22 or older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864E0D-6336-401A-AFD2-7D6554A3C485}"/>
              </a:ext>
            </a:extLst>
          </p:cNvPr>
          <p:cNvSpPr txBox="1"/>
          <p:nvPr/>
        </p:nvSpPr>
        <p:spPr>
          <a:xfrm>
            <a:off x="609821" y="4132996"/>
            <a:ext cx="4541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66.7% of students are seniors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C37AD-DE85-E8F1-0ECC-1A364FFF466A}"/>
              </a:ext>
            </a:extLst>
          </p:cNvPr>
          <p:cNvSpPr txBox="1"/>
          <p:nvPr/>
        </p:nvSpPr>
        <p:spPr>
          <a:xfrm>
            <a:off x="617549" y="5795187"/>
            <a:ext cx="4541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66.7% of students identify as male</a:t>
            </a:r>
          </a:p>
        </p:txBody>
      </p:sp>
    </p:spTree>
    <p:extLst>
      <p:ext uri="{BB962C8B-B14F-4D97-AF65-F5344CB8AC3E}">
        <p14:creationId xmlns:p14="http://schemas.microsoft.com/office/powerpoint/2010/main" val="942539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2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5B0A98-EA84-846D-97BF-96A75AF8B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29AF9-D645-8422-4F0A-AD1C751B0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83" y="681037"/>
            <a:ext cx="10973843" cy="6119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302D42"/>
                </a:solidFill>
                <a:latin typeface="+mn-lt"/>
              </a:rPr>
              <a:t>Written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F76FD-10C5-E057-6A38-5177945A5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90805"/>
            <a:ext cx="5515626" cy="4586158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>
                <a:solidFill>
                  <a:srgbClr val="59398A"/>
                </a:solidFill>
              </a:rPr>
              <a:t>Assignments</a:t>
            </a:r>
          </a:p>
          <a:p>
            <a:r>
              <a:rPr lang="en-US" sz="2000" dirty="0">
                <a:solidFill>
                  <a:srgbClr val="302D42"/>
                </a:solidFill>
              </a:rPr>
              <a:t>250-Word Abstracts</a:t>
            </a:r>
          </a:p>
          <a:p>
            <a:r>
              <a:rPr lang="en-US" sz="2000" dirty="0">
                <a:solidFill>
                  <a:srgbClr val="302D42"/>
                </a:solidFill>
              </a:rPr>
              <a:t>Professional Article/Blog Post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59398A"/>
                </a:solidFill>
              </a:rPr>
              <a:t>Student Feedback</a:t>
            </a:r>
          </a:p>
          <a:p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“I had to be creative in translating the jargon into layman's terms.”</a:t>
            </a:r>
          </a:p>
          <a:p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“If I think about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[my topic]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that ABT format it becomes a lot easier to write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”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59398A"/>
                </a:solidFill>
              </a:rPr>
              <a:t>Overall Thoughts</a:t>
            </a:r>
          </a:p>
          <a:p>
            <a:r>
              <a:rPr lang="en-US" sz="2000" dirty="0">
                <a:solidFill>
                  <a:srgbClr val="302D42"/>
                </a:solidFill>
              </a:rPr>
              <a:t>Students are very successful with the written assignments</a:t>
            </a:r>
          </a:p>
          <a:p>
            <a:pPr lvl="1"/>
            <a:r>
              <a:rPr lang="en-US" sz="2000" dirty="0">
                <a:solidFill>
                  <a:srgbClr val="302D42"/>
                </a:solidFill>
              </a:rPr>
              <a:t>Less emphasis on them in the future </a:t>
            </a:r>
          </a:p>
          <a:p>
            <a:pPr marL="0" indent="0">
              <a:buNone/>
            </a:pPr>
            <a:endParaRPr lang="en-US" dirty="0">
              <a:solidFill>
                <a:srgbClr val="59398A"/>
              </a:solidFill>
            </a:endParaRPr>
          </a:p>
        </p:txBody>
      </p:sp>
      <p:pic>
        <p:nvPicPr>
          <p:cNvPr id="5" name="Picture 4" descr="A logo of a cactus and mountains&#10;&#10;Description automatically generated">
            <a:extLst>
              <a:ext uri="{FF2B5EF4-FFF2-40B4-BE49-F238E27FC236}">
                <a16:creationId xmlns:a16="http://schemas.microsoft.com/office/drawing/2014/main" id="{BAE4635D-FFD9-F7CE-FAF0-64E408FCF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242" y="5743910"/>
            <a:ext cx="648768" cy="8661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97F131-97D8-0540-0EC2-0A671A47737C}"/>
              </a:ext>
            </a:extLst>
          </p:cNvPr>
          <p:cNvSpPr txBox="1"/>
          <p:nvPr/>
        </p:nvSpPr>
        <p:spPr>
          <a:xfrm>
            <a:off x="637783" y="5272669"/>
            <a:ext cx="5433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1: A qualitative analysis of the students first and second 250-word abstracts. Students have gotten better at communicating their topic’s significance, using good language, and incorporating the ABT format</a:t>
            </a:r>
          </a:p>
        </p:txBody>
      </p:sp>
      <p:pic>
        <p:nvPicPr>
          <p:cNvPr id="10" name="Picture 9" descr="A graph of purple and white bars&#10;&#10;Description automatically generated with medium confidence">
            <a:extLst>
              <a:ext uri="{FF2B5EF4-FFF2-40B4-BE49-F238E27FC236}">
                <a16:creationId xmlns:a16="http://schemas.microsoft.com/office/drawing/2014/main" id="{2E6FA476-E59B-9A2D-0DB8-2092CF561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4" y="1735962"/>
            <a:ext cx="5476132" cy="33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66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7433</TotalTime>
  <Words>1114</Words>
  <Application>Microsoft Office PowerPoint</Application>
  <PresentationFormat>Widescreen</PresentationFormat>
  <Paragraphs>147</Paragraphs>
  <Slides>18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Manrope</vt:lpstr>
      <vt:lpstr>Office Theme</vt:lpstr>
      <vt:lpstr>Developing NAU’s First Science Communication Course for Undergraduate Students</vt:lpstr>
      <vt:lpstr>Why Science Communication?</vt:lpstr>
      <vt:lpstr>Developing the Course</vt:lpstr>
      <vt:lpstr>Topics</vt:lpstr>
      <vt:lpstr>Assignments</vt:lpstr>
      <vt:lpstr>Community Outreach</vt:lpstr>
      <vt:lpstr>Implementing the Course</vt:lpstr>
      <vt:lpstr>Student Information</vt:lpstr>
      <vt:lpstr>Written Practices</vt:lpstr>
      <vt:lpstr>Oral Practices</vt:lpstr>
      <vt:lpstr>Activities and Public Engagement</vt:lpstr>
      <vt:lpstr>Course Reflection</vt:lpstr>
      <vt:lpstr>Future Courses</vt:lpstr>
      <vt:lpstr>Acknowledgements</vt:lpstr>
      <vt:lpstr>Resources</vt:lpstr>
      <vt:lpstr>Thank You! </vt:lpstr>
      <vt:lpstr>Student Learning Outcomes (SLO)</vt:lpstr>
      <vt:lpstr>Grading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NAU’s First Science Communication Course for Undergraduate Students</dc:title>
  <dc:creator>Kayla Paige Blair</dc:creator>
  <cp:lastModifiedBy>Michelle A. Coe</cp:lastModifiedBy>
  <cp:revision>3</cp:revision>
  <dcterms:created xsi:type="dcterms:W3CDTF">2024-04-03T23:02:16Z</dcterms:created>
  <dcterms:modified xsi:type="dcterms:W3CDTF">2024-04-09T22:38:02Z</dcterms:modified>
</cp:coreProperties>
</file>